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Active Heart" panose="020B0604020202020204" charset="-128"/>
      <p:regular r:id="rId22"/>
    </p:embeddedFont>
    <p:embeddedFont>
      <p:font typeface="Arimo" panose="020B0604020202020204" charset="0"/>
      <p:regular r:id="rId23"/>
    </p:embeddedFont>
    <p:embeddedFont>
      <p:font typeface="Arimo Bold" panose="020B0604020202020204" charset="0"/>
      <p:regular r:id="rId24"/>
    </p:embeddedFont>
    <p:embeddedFont>
      <p:font typeface="Canva Sans" panose="020B0604020202020204" charset="0"/>
      <p:regular r:id="rId25"/>
    </p:embeddedFont>
    <p:embeddedFont>
      <p:font typeface="Canva Sans Bold" panose="020B0604020202020204" charset="0"/>
      <p:regular r:id="rId26"/>
    </p:embeddedFont>
    <p:embeddedFont>
      <p:font typeface="Fira Sans Bold" panose="020B0604020202020204" charset="0"/>
      <p:regular r:id="rId27"/>
    </p:embeddedFont>
    <p:embeddedFont>
      <p:font typeface="Lato Heavy" panose="020B0604020202020204" charset="0"/>
      <p:regular r:id="rId28"/>
    </p:embeddedFont>
    <p:embeddedFont>
      <p:font typeface="Mukta Vaani Regular" panose="020B0604020202020204" charset="0"/>
      <p:regular r:id="rId29"/>
    </p:embeddedFont>
    <p:embeddedFont>
      <p:font typeface="Poppins" panose="00000500000000000000" pitchFamily="2" charset="0"/>
      <p:regular r:id="rId30"/>
    </p:embeddedFont>
    <p:embeddedFont>
      <p:font typeface="Poppins Bold" panose="00000800000000000000" charset="0"/>
      <p:regular r:id="rId31"/>
    </p:embeddedFont>
    <p:embeddedFont>
      <p:font typeface="Verdana Pro" panose="020B0604030504040204" pitchFamily="3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21" y="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2.svg"/><Relationship Id="rId7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42.sv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6.png"/><Relationship Id="rId16" Type="http://schemas.openxmlformats.org/officeDocument/2006/relationships/image" Target="../media/image40.png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5.sv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4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3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52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1.png"/><Relationship Id="rId5" Type="http://schemas.openxmlformats.org/officeDocument/2006/relationships/image" Target="../media/image48.svg"/><Relationship Id="rId10" Type="http://schemas.openxmlformats.org/officeDocument/2006/relationships/image" Target="../media/image5.svg"/><Relationship Id="rId4" Type="http://schemas.openxmlformats.org/officeDocument/2006/relationships/image" Target="../media/image47.png"/><Relationship Id="rId9" Type="http://schemas.openxmlformats.org/officeDocument/2006/relationships/image" Target="../media/image4.png"/><Relationship Id="rId14" Type="http://schemas.openxmlformats.org/officeDocument/2006/relationships/image" Target="../media/image5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.sv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5.sv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245" r="-40607" b="-46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6554330" y="0"/>
            <a:ext cx="15339334" cy="10287000"/>
          </a:xfrm>
          <a:custGeom>
            <a:avLst/>
            <a:gdLst/>
            <a:ahLst/>
            <a:cxnLst/>
            <a:rect l="l" t="t" r="r" b="b"/>
            <a:pathLst>
              <a:path w="15339334" h="10287000">
                <a:moveTo>
                  <a:pt x="15339334" y="0"/>
                </a:moveTo>
                <a:lnTo>
                  <a:pt x="0" y="0"/>
                </a:lnTo>
                <a:lnTo>
                  <a:pt x="0" y="10287000"/>
                </a:lnTo>
                <a:lnTo>
                  <a:pt x="15339334" y="10287000"/>
                </a:lnTo>
                <a:lnTo>
                  <a:pt x="15339334" y="0"/>
                </a:lnTo>
                <a:close/>
              </a:path>
            </a:pathLst>
          </a:custGeom>
          <a:blipFill>
            <a:blip r:embed="rId3"/>
            <a:stretch>
              <a:fillRect l="-234" r="-23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3667962" y="-2031136"/>
            <a:ext cx="19377940" cy="12960539"/>
            <a:chOff x="0" y="0"/>
            <a:chExt cx="513161" cy="3432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3161" cy="343217"/>
            </a:xfrm>
            <a:custGeom>
              <a:avLst/>
              <a:gdLst/>
              <a:ahLst/>
              <a:cxnLst/>
              <a:rect l="l" t="t" r="r" b="b"/>
              <a:pathLst>
                <a:path w="513161" h="343217">
                  <a:moveTo>
                    <a:pt x="203200" y="0"/>
                  </a:moveTo>
                  <a:lnTo>
                    <a:pt x="513161" y="0"/>
                  </a:lnTo>
                  <a:lnTo>
                    <a:pt x="309961" y="343217"/>
                  </a:lnTo>
                  <a:lnTo>
                    <a:pt x="0" y="34321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77C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309961" cy="381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3667962" y="-2031136"/>
            <a:ext cx="15666489" cy="10700155"/>
            <a:chOff x="0" y="0"/>
            <a:chExt cx="1029477" cy="70312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9477" cy="703129"/>
            </a:xfrm>
            <a:custGeom>
              <a:avLst/>
              <a:gdLst/>
              <a:ahLst/>
              <a:cxnLst/>
              <a:rect l="l" t="t" r="r" b="b"/>
              <a:pathLst>
                <a:path w="1029477" h="703129">
                  <a:moveTo>
                    <a:pt x="1029477" y="351564"/>
                  </a:moveTo>
                  <a:lnTo>
                    <a:pt x="826277" y="703129"/>
                  </a:lnTo>
                  <a:lnTo>
                    <a:pt x="203200" y="703129"/>
                  </a:lnTo>
                  <a:lnTo>
                    <a:pt x="0" y="351564"/>
                  </a:lnTo>
                  <a:lnTo>
                    <a:pt x="203200" y="0"/>
                  </a:lnTo>
                  <a:lnTo>
                    <a:pt x="826277" y="0"/>
                  </a:lnTo>
                  <a:lnTo>
                    <a:pt x="1029477" y="351564"/>
                  </a:lnTo>
                  <a:close/>
                </a:path>
              </a:pathLst>
            </a:custGeom>
            <a:solidFill>
              <a:srgbClr val="052640"/>
            </a:solidFill>
            <a:ln w="2286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800877" cy="741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366285" y="781974"/>
            <a:ext cx="4486279" cy="7808209"/>
            <a:chOff x="0" y="0"/>
            <a:chExt cx="812800" cy="14146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414650"/>
            </a:xfrm>
            <a:custGeom>
              <a:avLst/>
              <a:gdLst/>
              <a:ahLst/>
              <a:cxnLst/>
              <a:rect l="l" t="t" r="r" b="b"/>
              <a:pathLst>
                <a:path w="812800" h="1414650">
                  <a:moveTo>
                    <a:pt x="406400" y="0"/>
                  </a:moveTo>
                  <a:lnTo>
                    <a:pt x="812800" y="707325"/>
                  </a:lnTo>
                  <a:lnTo>
                    <a:pt x="406400" y="1414650"/>
                  </a:lnTo>
                  <a:lnTo>
                    <a:pt x="0" y="70732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406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39700" y="205043"/>
              <a:ext cx="533400" cy="966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-170953" y="4677107"/>
            <a:ext cx="4562186" cy="3991912"/>
            <a:chOff x="0" y="0"/>
            <a:chExt cx="812800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144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133603" y="7233496"/>
            <a:ext cx="4173971" cy="3559637"/>
            <a:chOff x="0" y="0"/>
            <a:chExt cx="812800" cy="69317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93170"/>
            </a:xfrm>
            <a:custGeom>
              <a:avLst/>
              <a:gdLst/>
              <a:ahLst/>
              <a:cxnLst/>
              <a:rect l="l" t="t" r="r" b="b"/>
              <a:pathLst>
                <a:path w="812800" h="693170">
                  <a:moveTo>
                    <a:pt x="406400" y="0"/>
                  </a:moveTo>
                  <a:lnTo>
                    <a:pt x="812800" y="693170"/>
                  </a:lnTo>
                  <a:lnTo>
                    <a:pt x="0" y="69317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7000" y="283729"/>
              <a:ext cx="558800" cy="359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10618801" y="-2401925"/>
            <a:ext cx="6030551" cy="5142961"/>
            <a:chOff x="0" y="0"/>
            <a:chExt cx="812800" cy="69317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3170"/>
            </a:xfrm>
            <a:custGeom>
              <a:avLst/>
              <a:gdLst/>
              <a:ahLst/>
              <a:cxnLst/>
              <a:rect l="l" t="t" r="r" b="b"/>
              <a:pathLst>
                <a:path w="812800" h="693170">
                  <a:moveTo>
                    <a:pt x="406400" y="0"/>
                  </a:moveTo>
                  <a:lnTo>
                    <a:pt x="812800" y="693170"/>
                  </a:lnTo>
                  <a:lnTo>
                    <a:pt x="0" y="69317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27000" y="283729"/>
              <a:ext cx="558800" cy="359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10800000">
            <a:off x="13923563" y="-1095426"/>
            <a:ext cx="2213934" cy="3758879"/>
            <a:chOff x="0" y="0"/>
            <a:chExt cx="342356" cy="58126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42356" cy="581262"/>
            </a:xfrm>
            <a:custGeom>
              <a:avLst/>
              <a:gdLst/>
              <a:ahLst/>
              <a:cxnLst/>
              <a:rect l="l" t="t" r="r" b="b"/>
              <a:pathLst>
                <a:path w="342356" h="581262">
                  <a:moveTo>
                    <a:pt x="171178" y="0"/>
                  </a:moveTo>
                  <a:lnTo>
                    <a:pt x="342356" y="290631"/>
                  </a:lnTo>
                  <a:lnTo>
                    <a:pt x="171178" y="581262"/>
                  </a:lnTo>
                  <a:lnTo>
                    <a:pt x="0" y="290631"/>
                  </a:lnTo>
                  <a:lnTo>
                    <a:pt x="171178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144D7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58842" y="61804"/>
              <a:ext cx="224671" cy="419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16393" y="3414192"/>
            <a:ext cx="9702408" cy="268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89"/>
              </a:lnSpc>
            </a:pPr>
            <a:r>
              <a:rPr lang="en-US" sz="6999">
                <a:solidFill>
                  <a:srgbClr val="FFFFFF"/>
                </a:solidFill>
                <a:latin typeface="Poppins Bold"/>
              </a:rPr>
              <a:t>STREAMLINING INTERACTIVE PHARMA MARKETING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6393" y="6238810"/>
            <a:ext cx="9702408" cy="919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67"/>
              </a:lnSpc>
            </a:pPr>
            <a:r>
              <a:rPr lang="en-US" sz="5048" spc="2125">
                <a:solidFill>
                  <a:srgbClr val="FFFFFF"/>
                </a:solidFill>
                <a:latin typeface="Poppins"/>
              </a:rPr>
              <a:t>JETA SAGE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15014" y="8821753"/>
            <a:ext cx="9313494" cy="476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rimo Bold"/>
              </a:rPr>
              <a:t>AWS BUSINESS CASE COMPETITION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15014" y="9491167"/>
            <a:ext cx="4842691" cy="476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rimo Bold"/>
              </a:rPr>
              <a:t>April 2024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669695" y="858834"/>
            <a:ext cx="1253966" cy="750236"/>
            <a:chOff x="0" y="0"/>
            <a:chExt cx="1671955" cy="100031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671955" cy="1000252"/>
            </a:xfrm>
            <a:custGeom>
              <a:avLst/>
              <a:gdLst/>
              <a:ahLst/>
              <a:cxnLst/>
              <a:rect l="l" t="t" r="r" b="b"/>
              <a:pathLst>
                <a:path w="1671955" h="1000252">
                  <a:moveTo>
                    <a:pt x="0" y="0"/>
                  </a:moveTo>
                  <a:lnTo>
                    <a:pt x="1671955" y="0"/>
                  </a:lnTo>
                  <a:lnTo>
                    <a:pt x="1671955" y="1000252"/>
                  </a:lnTo>
                  <a:lnTo>
                    <a:pt x="0" y="1000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5" r="-54" b="-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 rot="5303350">
            <a:off x="1938734" y="1130535"/>
            <a:ext cx="866157" cy="19050"/>
            <a:chOff x="0" y="0"/>
            <a:chExt cx="1154876" cy="254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54938" cy="25400"/>
            </a:xfrm>
            <a:custGeom>
              <a:avLst/>
              <a:gdLst/>
              <a:ahLst/>
              <a:cxnLst/>
              <a:rect l="l" t="t" r="r" b="b"/>
              <a:pathLst>
                <a:path w="1154938" h="25400">
                  <a:moveTo>
                    <a:pt x="12700" y="0"/>
                  </a:moveTo>
                  <a:lnTo>
                    <a:pt x="1142238" y="0"/>
                  </a:lnTo>
                  <a:cubicBezTo>
                    <a:pt x="1149223" y="0"/>
                    <a:pt x="1154938" y="5715"/>
                    <a:pt x="1154938" y="12700"/>
                  </a:cubicBezTo>
                  <a:cubicBezTo>
                    <a:pt x="1154938" y="19685"/>
                    <a:pt x="1149223" y="25400"/>
                    <a:pt x="114223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Freeform 33"/>
          <p:cNvSpPr/>
          <p:nvPr/>
        </p:nvSpPr>
        <p:spPr>
          <a:xfrm>
            <a:off x="2705663" y="583684"/>
            <a:ext cx="3620067" cy="1327359"/>
          </a:xfrm>
          <a:custGeom>
            <a:avLst/>
            <a:gdLst/>
            <a:ahLst/>
            <a:cxnLst/>
            <a:rect l="l" t="t" r="r" b="b"/>
            <a:pathLst>
              <a:path w="3620067" h="1327359">
                <a:moveTo>
                  <a:pt x="0" y="0"/>
                </a:moveTo>
                <a:lnTo>
                  <a:pt x="3620067" y="0"/>
                </a:lnTo>
                <a:lnTo>
                  <a:pt x="3620067" y="1327359"/>
                </a:lnTo>
                <a:lnTo>
                  <a:pt x="0" y="13273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465" b="-46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95027" y="-1278409"/>
            <a:ext cx="9014641" cy="14059015"/>
            <a:chOff x="0" y="0"/>
            <a:chExt cx="12019522" cy="18745354"/>
          </a:xfrm>
        </p:grpSpPr>
        <p:grpSp>
          <p:nvGrpSpPr>
            <p:cNvPr id="3" name="Group 3"/>
            <p:cNvGrpSpPr/>
            <p:nvPr/>
          </p:nvGrpSpPr>
          <p:grpSpPr>
            <a:xfrm rot="-7212663">
              <a:off x="3025258" y="8335928"/>
              <a:ext cx="5981705" cy="10410946"/>
              <a:chOff x="0" y="0"/>
              <a:chExt cx="812800" cy="14146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14146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14650">
                    <a:moveTo>
                      <a:pt x="406400" y="0"/>
                    </a:moveTo>
                    <a:lnTo>
                      <a:pt x="812800" y="707325"/>
                    </a:lnTo>
                    <a:lnTo>
                      <a:pt x="406400" y="1414650"/>
                    </a:lnTo>
                    <a:lnTo>
                      <a:pt x="0" y="70732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77CB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39700" y="205043"/>
                <a:ext cx="533400" cy="9664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3587336">
              <a:off x="3765785" y="6973754"/>
              <a:ext cx="6082914" cy="5322550"/>
              <a:chOff x="0" y="0"/>
              <a:chExt cx="812800" cy="7112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4D7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127000" y="12700"/>
                <a:ext cx="558800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0" y="0"/>
              <a:ext cx="8040734" cy="6857281"/>
              <a:chOff x="0" y="0"/>
              <a:chExt cx="812800" cy="6931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69317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3170">
                    <a:moveTo>
                      <a:pt x="406400" y="0"/>
                    </a:moveTo>
                    <a:lnTo>
                      <a:pt x="812800" y="693170"/>
                    </a:lnTo>
                    <a:lnTo>
                      <a:pt x="0" y="69317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127000" y="283729"/>
                <a:ext cx="558800" cy="359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10800000">
              <a:off x="4406349" y="1741999"/>
              <a:ext cx="2951912" cy="5011839"/>
              <a:chOff x="0" y="0"/>
              <a:chExt cx="342356" cy="58126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144D7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3175514" y="14532991"/>
              <a:ext cx="921682" cy="551433"/>
            </a:xfrm>
            <a:custGeom>
              <a:avLst/>
              <a:gdLst/>
              <a:ahLst/>
              <a:cxnLst/>
              <a:rect l="l" t="t" r="r" b="b"/>
              <a:pathLst>
                <a:path w="921682" h="551433">
                  <a:moveTo>
                    <a:pt x="0" y="0"/>
                  </a:moveTo>
                  <a:lnTo>
                    <a:pt x="921682" y="0"/>
                  </a:lnTo>
                  <a:lnTo>
                    <a:pt x="921682" y="551434"/>
                  </a:lnTo>
                  <a:lnTo>
                    <a:pt x="0" y="55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68" b="-26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4363337" y="14314025"/>
              <a:ext cx="2913873" cy="1068420"/>
            </a:xfrm>
            <a:custGeom>
              <a:avLst/>
              <a:gdLst/>
              <a:ahLst/>
              <a:cxnLst/>
              <a:rect l="l" t="t" r="r" b="b"/>
              <a:pathLst>
                <a:path w="2913873" h="1068420">
                  <a:moveTo>
                    <a:pt x="0" y="0"/>
                  </a:moveTo>
                  <a:lnTo>
                    <a:pt x="2913874" y="0"/>
                  </a:lnTo>
                  <a:lnTo>
                    <a:pt x="2913874" y="1068420"/>
                  </a:lnTo>
                  <a:lnTo>
                    <a:pt x="0" y="1068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395" b="-395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17"/>
            <p:cNvGrpSpPr/>
            <p:nvPr/>
          </p:nvGrpSpPr>
          <p:grpSpPr>
            <a:xfrm rot="-10800000">
              <a:off x="6219031" y="8478762"/>
              <a:ext cx="2951912" cy="5011839"/>
              <a:chOff x="0" y="0"/>
              <a:chExt cx="342356" cy="58126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1192075" y="2394893"/>
            <a:ext cx="13435531" cy="7230759"/>
          </a:xfrm>
          <a:custGeom>
            <a:avLst/>
            <a:gdLst/>
            <a:ahLst/>
            <a:cxnLst/>
            <a:rect l="l" t="t" r="r" b="b"/>
            <a:pathLst>
              <a:path w="13435531" h="7230759">
                <a:moveTo>
                  <a:pt x="0" y="0"/>
                </a:moveTo>
                <a:lnTo>
                  <a:pt x="13435531" y="0"/>
                </a:lnTo>
                <a:lnTo>
                  <a:pt x="13435531" y="7230758"/>
                </a:lnTo>
                <a:lnTo>
                  <a:pt x="0" y="72307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028700" y="745837"/>
            <a:ext cx="940221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Fira Sans Bold"/>
              </a:rPr>
              <a:t>MVP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60932" y="3101299"/>
            <a:ext cx="4181511" cy="61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2"/>
              </a:lnSpc>
            </a:pPr>
            <a:r>
              <a:rPr lang="en-US" sz="3629">
                <a:solidFill>
                  <a:srgbClr val="FFFFFF"/>
                </a:solidFill>
                <a:latin typeface="Canva Sans Bold"/>
              </a:rPr>
              <a:t>Sources of Data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278044" y="4069406"/>
            <a:ext cx="8817470" cy="4214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8471" lvl="2" indent="-229490">
              <a:lnSpc>
                <a:spcPts val="4216"/>
              </a:lnSpc>
              <a:buFont typeface="Arial"/>
              <a:buChar char="⚬"/>
            </a:pPr>
            <a:r>
              <a:rPr lang="en-US" sz="3011">
                <a:solidFill>
                  <a:srgbClr val="FFFFFF"/>
                </a:solidFill>
                <a:latin typeface="Verdana Pro"/>
              </a:rPr>
              <a:t>Food and Drug Administration Regulations from chosen demographic.</a:t>
            </a:r>
          </a:p>
          <a:p>
            <a:pPr marL="688471" lvl="2" indent="-229490">
              <a:lnSpc>
                <a:spcPts val="4216"/>
              </a:lnSpc>
              <a:buFont typeface="Arial"/>
              <a:buChar char="⚬"/>
            </a:pPr>
            <a:r>
              <a:rPr lang="en-US" sz="3011">
                <a:solidFill>
                  <a:srgbClr val="FFFFFF"/>
                </a:solidFill>
                <a:latin typeface="Verdana Pro"/>
              </a:rPr>
              <a:t>Previously approved marketing materials.</a:t>
            </a:r>
          </a:p>
          <a:p>
            <a:pPr marL="688471" lvl="2" indent="-229490">
              <a:lnSpc>
                <a:spcPts val="4216"/>
              </a:lnSpc>
              <a:buFont typeface="Arial"/>
              <a:buChar char="⚬"/>
            </a:pPr>
            <a:r>
              <a:rPr lang="en-US" sz="3011">
                <a:solidFill>
                  <a:srgbClr val="FFFFFF"/>
                </a:solidFill>
                <a:latin typeface="Verdana Pro"/>
              </a:rPr>
              <a:t>Company’s customer data.</a:t>
            </a:r>
          </a:p>
          <a:p>
            <a:pPr marL="688471" lvl="2" indent="-229490">
              <a:lnSpc>
                <a:spcPts val="4216"/>
              </a:lnSpc>
              <a:buFont typeface="Arial"/>
              <a:buChar char="⚬"/>
            </a:pPr>
            <a:r>
              <a:rPr lang="en-US" sz="3011">
                <a:solidFill>
                  <a:srgbClr val="FFFFFF"/>
                </a:solidFill>
                <a:latin typeface="Verdana Pro"/>
              </a:rPr>
              <a:t>Pharmaceutical product description, verified by a health care professional.</a:t>
            </a:r>
          </a:p>
          <a:p>
            <a:pPr marL="688471" lvl="2" indent="-229490">
              <a:lnSpc>
                <a:spcPts val="4216"/>
              </a:lnSpc>
              <a:buFont typeface="Arial"/>
              <a:buChar char="⚬"/>
            </a:pPr>
            <a:r>
              <a:rPr lang="en-US" sz="3011">
                <a:solidFill>
                  <a:srgbClr val="FFFFFF"/>
                </a:solidFill>
                <a:latin typeface="Verdana Pro"/>
              </a:rPr>
              <a:t>Geographical or situational data, based on the location of a specific demographic.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60932" y="3101299"/>
            <a:ext cx="4181511" cy="61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2"/>
              </a:lnSpc>
            </a:pPr>
            <a:r>
              <a:rPr lang="en-US" sz="3629">
                <a:solidFill>
                  <a:srgbClr val="FFFFFF"/>
                </a:solidFill>
                <a:latin typeface="Canva Sans Bold"/>
              </a:rPr>
              <a:t>Sources of Data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278044" y="4069406"/>
            <a:ext cx="8817470" cy="4214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8471" lvl="2" indent="-229490">
              <a:lnSpc>
                <a:spcPts val="4216"/>
              </a:lnSpc>
              <a:buFont typeface="Arial"/>
              <a:buChar char="⚬"/>
            </a:pPr>
            <a:r>
              <a:rPr lang="en-US" sz="3011">
                <a:solidFill>
                  <a:srgbClr val="FFFFFF"/>
                </a:solidFill>
                <a:latin typeface="Verdana Pro"/>
              </a:rPr>
              <a:t>Food and Drug Administration Regulations from chosen demographic.</a:t>
            </a:r>
          </a:p>
          <a:p>
            <a:pPr marL="688471" lvl="2" indent="-229490">
              <a:lnSpc>
                <a:spcPts val="4216"/>
              </a:lnSpc>
              <a:buFont typeface="Arial"/>
              <a:buChar char="⚬"/>
            </a:pPr>
            <a:r>
              <a:rPr lang="en-US" sz="3011">
                <a:solidFill>
                  <a:srgbClr val="FFFFFF"/>
                </a:solidFill>
                <a:latin typeface="Verdana Pro"/>
              </a:rPr>
              <a:t>Previously approved marketing materials.</a:t>
            </a:r>
          </a:p>
          <a:p>
            <a:pPr marL="688471" lvl="2" indent="-229490">
              <a:lnSpc>
                <a:spcPts val="4216"/>
              </a:lnSpc>
              <a:buFont typeface="Arial"/>
              <a:buChar char="⚬"/>
            </a:pPr>
            <a:r>
              <a:rPr lang="en-US" sz="3011">
                <a:solidFill>
                  <a:srgbClr val="FFFFFF"/>
                </a:solidFill>
                <a:latin typeface="Verdana Pro"/>
              </a:rPr>
              <a:t>Company’s customer data.</a:t>
            </a:r>
          </a:p>
          <a:p>
            <a:pPr marL="688471" lvl="2" indent="-229490">
              <a:lnSpc>
                <a:spcPts val="4216"/>
              </a:lnSpc>
              <a:buFont typeface="Arial"/>
              <a:buChar char="⚬"/>
            </a:pPr>
            <a:r>
              <a:rPr lang="en-US" sz="3011">
                <a:solidFill>
                  <a:srgbClr val="FFFFFF"/>
                </a:solidFill>
                <a:latin typeface="Verdana Pro"/>
              </a:rPr>
              <a:t>Pharmaceutical product description, verified by a health care professional.</a:t>
            </a:r>
          </a:p>
          <a:p>
            <a:pPr marL="688471" lvl="2" indent="-229490">
              <a:lnSpc>
                <a:spcPts val="4216"/>
              </a:lnSpc>
              <a:buFont typeface="Arial"/>
              <a:buChar char="⚬"/>
            </a:pPr>
            <a:r>
              <a:rPr lang="en-US" sz="3011">
                <a:solidFill>
                  <a:srgbClr val="FFFFFF"/>
                </a:solidFill>
                <a:latin typeface="Verdana Pro"/>
              </a:rPr>
              <a:t>Geographical or situational data, based on the location of a specific demographic.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278044" y="4036212"/>
            <a:ext cx="8817470" cy="424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8471" lvl="2" indent="-229490">
              <a:lnSpc>
                <a:spcPts val="4216"/>
              </a:lnSpc>
              <a:buFont typeface="Arial"/>
              <a:buChar char="⚬"/>
            </a:pPr>
            <a:r>
              <a:rPr lang="en-US" sz="3011">
                <a:solidFill>
                  <a:srgbClr val="FFFFFF"/>
                </a:solidFill>
                <a:latin typeface="Verdana Pro"/>
              </a:rPr>
              <a:t>Food and Drug Administration Regulations from chosen demographic.</a:t>
            </a:r>
          </a:p>
          <a:p>
            <a:pPr marL="688471" lvl="2" indent="-229490">
              <a:lnSpc>
                <a:spcPts val="4216"/>
              </a:lnSpc>
              <a:buFont typeface="Arial"/>
              <a:buChar char="⚬"/>
            </a:pPr>
            <a:r>
              <a:rPr lang="en-US" sz="3011">
                <a:solidFill>
                  <a:srgbClr val="FFFFFF"/>
                </a:solidFill>
                <a:latin typeface="Verdana Pro"/>
              </a:rPr>
              <a:t>Previously approved marketing materials.</a:t>
            </a:r>
          </a:p>
          <a:p>
            <a:pPr marL="688471" lvl="2" indent="-229490">
              <a:lnSpc>
                <a:spcPts val="4216"/>
              </a:lnSpc>
              <a:buFont typeface="Arial"/>
              <a:buChar char="⚬"/>
            </a:pPr>
            <a:r>
              <a:rPr lang="en-US" sz="3011">
                <a:solidFill>
                  <a:srgbClr val="FFFFFF"/>
                </a:solidFill>
                <a:latin typeface="Verdana Pro"/>
              </a:rPr>
              <a:t>Company’s customer data.</a:t>
            </a:r>
          </a:p>
          <a:p>
            <a:pPr marL="688471" lvl="2" indent="-229490">
              <a:lnSpc>
                <a:spcPts val="4216"/>
              </a:lnSpc>
              <a:buFont typeface="Arial"/>
              <a:buChar char="⚬"/>
            </a:pPr>
            <a:r>
              <a:rPr lang="en-US" sz="3011">
                <a:solidFill>
                  <a:srgbClr val="FFFFFF"/>
                </a:solidFill>
                <a:latin typeface="Verdana Pro"/>
              </a:rPr>
              <a:t>Pharmaceutical product description, verified by a health care professional.</a:t>
            </a:r>
          </a:p>
          <a:p>
            <a:pPr marL="688471" lvl="2" indent="-229490">
              <a:lnSpc>
                <a:spcPts val="4216"/>
              </a:lnSpc>
              <a:buFont typeface="Arial"/>
              <a:buChar char="⚬"/>
            </a:pPr>
            <a:r>
              <a:rPr lang="en-US" sz="3011">
                <a:solidFill>
                  <a:srgbClr val="FFFFFF"/>
                </a:solidFill>
                <a:latin typeface="Verdana Pro"/>
              </a:rPr>
              <a:t>Geographical or situational data, based on the location of a specific demographic.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95027" y="-1278409"/>
            <a:ext cx="9014641" cy="14059015"/>
            <a:chOff x="0" y="0"/>
            <a:chExt cx="12019522" cy="18745354"/>
          </a:xfrm>
        </p:grpSpPr>
        <p:grpSp>
          <p:nvGrpSpPr>
            <p:cNvPr id="3" name="Group 3"/>
            <p:cNvGrpSpPr/>
            <p:nvPr/>
          </p:nvGrpSpPr>
          <p:grpSpPr>
            <a:xfrm rot="-7212663">
              <a:off x="3025258" y="8335928"/>
              <a:ext cx="5981705" cy="10410946"/>
              <a:chOff x="0" y="0"/>
              <a:chExt cx="812800" cy="14146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14146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14650">
                    <a:moveTo>
                      <a:pt x="406400" y="0"/>
                    </a:moveTo>
                    <a:lnTo>
                      <a:pt x="812800" y="707325"/>
                    </a:lnTo>
                    <a:lnTo>
                      <a:pt x="406400" y="1414650"/>
                    </a:lnTo>
                    <a:lnTo>
                      <a:pt x="0" y="70732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77CB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39700" y="205043"/>
                <a:ext cx="533400" cy="9664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3587336">
              <a:off x="3765785" y="6973754"/>
              <a:ext cx="6082914" cy="5322550"/>
              <a:chOff x="0" y="0"/>
              <a:chExt cx="812800" cy="7112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4D7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127000" y="12700"/>
                <a:ext cx="558800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0" y="0"/>
              <a:ext cx="8040734" cy="6857281"/>
              <a:chOff x="0" y="0"/>
              <a:chExt cx="812800" cy="6931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69317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3170">
                    <a:moveTo>
                      <a:pt x="406400" y="0"/>
                    </a:moveTo>
                    <a:lnTo>
                      <a:pt x="812800" y="693170"/>
                    </a:lnTo>
                    <a:lnTo>
                      <a:pt x="0" y="69317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127000" y="283729"/>
                <a:ext cx="558800" cy="359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10800000">
              <a:off x="4406349" y="1741999"/>
              <a:ext cx="2951912" cy="5011839"/>
              <a:chOff x="0" y="0"/>
              <a:chExt cx="342356" cy="58126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144D7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3175514" y="14532991"/>
              <a:ext cx="921682" cy="551433"/>
            </a:xfrm>
            <a:custGeom>
              <a:avLst/>
              <a:gdLst/>
              <a:ahLst/>
              <a:cxnLst/>
              <a:rect l="l" t="t" r="r" b="b"/>
              <a:pathLst>
                <a:path w="921682" h="551433">
                  <a:moveTo>
                    <a:pt x="0" y="0"/>
                  </a:moveTo>
                  <a:lnTo>
                    <a:pt x="921682" y="0"/>
                  </a:lnTo>
                  <a:lnTo>
                    <a:pt x="921682" y="551434"/>
                  </a:lnTo>
                  <a:lnTo>
                    <a:pt x="0" y="55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68" b="-26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4363337" y="14314025"/>
              <a:ext cx="2913873" cy="1068420"/>
            </a:xfrm>
            <a:custGeom>
              <a:avLst/>
              <a:gdLst/>
              <a:ahLst/>
              <a:cxnLst/>
              <a:rect l="l" t="t" r="r" b="b"/>
              <a:pathLst>
                <a:path w="2913873" h="1068420">
                  <a:moveTo>
                    <a:pt x="0" y="0"/>
                  </a:moveTo>
                  <a:lnTo>
                    <a:pt x="2913874" y="0"/>
                  </a:lnTo>
                  <a:lnTo>
                    <a:pt x="2913874" y="1068420"/>
                  </a:lnTo>
                  <a:lnTo>
                    <a:pt x="0" y="1068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395" b="-395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17"/>
            <p:cNvGrpSpPr/>
            <p:nvPr/>
          </p:nvGrpSpPr>
          <p:grpSpPr>
            <a:xfrm rot="-10800000">
              <a:off x="6219031" y="8478762"/>
              <a:ext cx="2951912" cy="5011839"/>
              <a:chOff x="0" y="0"/>
              <a:chExt cx="342356" cy="58126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0" name="Freeform 20"/>
          <p:cNvSpPr/>
          <p:nvPr/>
        </p:nvSpPr>
        <p:spPr>
          <a:xfrm rot="5400000">
            <a:off x="3155790" y="-471228"/>
            <a:ext cx="4095237" cy="8349417"/>
          </a:xfrm>
          <a:custGeom>
            <a:avLst/>
            <a:gdLst/>
            <a:ahLst/>
            <a:cxnLst/>
            <a:rect l="l" t="t" r="r" b="b"/>
            <a:pathLst>
              <a:path w="4095237" h="8349417">
                <a:moveTo>
                  <a:pt x="0" y="0"/>
                </a:moveTo>
                <a:lnTo>
                  <a:pt x="4095237" y="0"/>
                </a:lnTo>
                <a:lnTo>
                  <a:pt x="4095237" y="8349417"/>
                </a:lnTo>
                <a:lnTo>
                  <a:pt x="0" y="83494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082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5400000">
            <a:off x="7096382" y="3624009"/>
            <a:ext cx="4095237" cy="8349417"/>
          </a:xfrm>
          <a:custGeom>
            <a:avLst/>
            <a:gdLst/>
            <a:ahLst/>
            <a:cxnLst/>
            <a:rect l="l" t="t" r="r" b="b"/>
            <a:pathLst>
              <a:path w="4095237" h="8349417">
                <a:moveTo>
                  <a:pt x="0" y="0"/>
                </a:moveTo>
                <a:lnTo>
                  <a:pt x="4095236" y="0"/>
                </a:lnTo>
                <a:lnTo>
                  <a:pt x="4095236" y="8349417"/>
                </a:lnTo>
                <a:lnTo>
                  <a:pt x="0" y="83494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082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028700" y="381020"/>
            <a:ext cx="940221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Fira Sans Bold"/>
              </a:rPr>
              <a:t>MVP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144000" y="3446382"/>
            <a:ext cx="5521392" cy="514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Outsourced AI models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44814" y="2380057"/>
            <a:ext cx="5209543" cy="2646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4175" lvl="1" indent="-327088" algn="just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FFFFFF"/>
                </a:solidFill>
                <a:latin typeface="Canva Sans Bold"/>
              </a:rPr>
              <a:t>Amazon Comprehend</a:t>
            </a:r>
          </a:p>
          <a:p>
            <a:pPr marL="654175" lvl="1" indent="-327088" algn="just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FFFFFF"/>
                </a:solidFill>
                <a:latin typeface="Canva Sans Bold"/>
              </a:rPr>
              <a:t>Amazon Redshift</a:t>
            </a:r>
          </a:p>
          <a:p>
            <a:pPr marL="654175" lvl="1" indent="-327088" algn="just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FFFFFF"/>
                </a:solidFill>
                <a:latin typeface="Canva Sans Bold"/>
              </a:rPr>
              <a:t>Amazon Bedrock</a:t>
            </a:r>
          </a:p>
          <a:p>
            <a:pPr marL="654175" lvl="1" indent="-327088" algn="just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FFFFFF"/>
                </a:solidFill>
                <a:latin typeface="Canva Sans Bold"/>
              </a:rPr>
              <a:t>Amazon Rekognition</a:t>
            </a:r>
          </a:p>
          <a:p>
            <a:pPr marL="654175" lvl="1" indent="-327088" algn="just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FFFFFF"/>
                </a:solidFill>
                <a:latin typeface="Canva Sans Bold"/>
              </a:rPr>
              <a:t>Amazon Quicksight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59849" y="7246322"/>
            <a:ext cx="3946211" cy="1047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Outcome from product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685679" y="6446684"/>
            <a:ext cx="4909348" cy="2646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4177" lvl="1" indent="-327088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FFFFFF"/>
                </a:solidFill>
                <a:latin typeface="Canva Sans Bold"/>
              </a:rPr>
              <a:t>Personalized Social Media Advertisements</a:t>
            </a:r>
          </a:p>
          <a:p>
            <a:pPr marL="654177" lvl="1" indent="-327088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FFFFFF"/>
                </a:solidFill>
                <a:latin typeface="Canva Sans Bold"/>
              </a:rPr>
              <a:t>Poster Ads</a:t>
            </a:r>
          </a:p>
          <a:p>
            <a:pPr marL="654177" lvl="1" indent="-327088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FFFFFF"/>
                </a:solidFill>
                <a:latin typeface="Canva Sans Bold"/>
              </a:rPr>
              <a:t>Billboard Ads</a:t>
            </a:r>
          </a:p>
          <a:p>
            <a:pPr marL="654177" lvl="1" indent="-327088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FFFFFF"/>
                </a:solidFill>
                <a:latin typeface="Canva Sans Bold"/>
              </a:rPr>
              <a:t>Email Ads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144000" y="3446382"/>
            <a:ext cx="5521392" cy="514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Outsourced AI models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59849" y="7246322"/>
            <a:ext cx="3946211" cy="1047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Outcome from product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2302" y="381020"/>
            <a:ext cx="9402212" cy="98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Fira Sans Bold"/>
              </a:rPr>
              <a:t>Primary concerns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5080663"/>
            <a:ext cx="10012687" cy="4643384"/>
          </a:xfrm>
          <a:custGeom>
            <a:avLst/>
            <a:gdLst/>
            <a:ahLst/>
            <a:cxnLst/>
            <a:rect l="l" t="t" r="r" b="b"/>
            <a:pathLst>
              <a:path w="10012687" h="4643384">
                <a:moveTo>
                  <a:pt x="0" y="0"/>
                </a:moveTo>
                <a:lnTo>
                  <a:pt x="10012687" y="0"/>
                </a:lnTo>
                <a:lnTo>
                  <a:pt x="10012687" y="4643383"/>
                </a:lnTo>
                <a:lnTo>
                  <a:pt x="0" y="4643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4315179" y="876300"/>
            <a:ext cx="9585086" cy="4445084"/>
          </a:xfrm>
          <a:custGeom>
            <a:avLst/>
            <a:gdLst/>
            <a:ahLst/>
            <a:cxnLst/>
            <a:rect l="l" t="t" r="r" b="b"/>
            <a:pathLst>
              <a:path w="9585086" h="4445084">
                <a:moveTo>
                  <a:pt x="9585086" y="0"/>
                </a:moveTo>
                <a:lnTo>
                  <a:pt x="0" y="0"/>
                </a:lnTo>
                <a:lnTo>
                  <a:pt x="0" y="4445084"/>
                </a:lnTo>
                <a:lnTo>
                  <a:pt x="9585086" y="4445084"/>
                </a:lnTo>
                <a:lnTo>
                  <a:pt x="958508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775413" y="2689971"/>
            <a:ext cx="6265974" cy="2114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507" lvl="1" indent="-324754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Verdana Pro"/>
              </a:rPr>
              <a:t>Allow more human oversight and check processes</a:t>
            </a:r>
          </a:p>
          <a:p>
            <a:pPr marL="649507" lvl="1" indent="-324754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Verdana Pro"/>
              </a:rPr>
              <a:t>Ensure high quality data for training.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75413" y="1898351"/>
            <a:ext cx="7167741" cy="71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1"/>
              </a:lnSpc>
            </a:pPr>
            <a:r>
              <a:rPr lang="en-US" sz="3708">
                <a:solidFill>
                  <a:srgbClr val="000000"/>
                </a:solidFill>
                <a:latin typeface="Active Heart"/>
              </a:rPr>
              <a:t>Inaccurate Models and Hallucinations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64888" y="7345205"/>
            <a:ext cx="6949608" cy="158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508" lvl="1" indent="-324754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Verdana Pro"/>
              </a:rPr>
              <a:t>Data Anonymization</a:t>
            </a:r>
          </a:p>
          <a:p>
            <a:pPr marL="649508" lvl="1" indent="-324754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Verdana Pro"/>
              </a:rPr>
              <a:t>Ironclad contracts</a:t>
            </a:r>
          </a:p>
          <a:p>
            <a:pPr marL="649508" lvl="1" indent="-324754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Verdana Pro"/>
              </a:rPr>
              <a:t>Train model on proprietary data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595027" y="-1278409"/>
            <a:ext cx="9014641" cy="14059015"/>
            <a:chOff x="0" y="0"/>
            <a:chExt cx="12019522" cy="18745354"/>
          </a:xfrm>
        </p:grpSpPr>
        <p:grpSp>
          <p:nvGrpSpPr>
            <p:cNvPr id="9" name="Group 9"/>
            <p:cNvGrpSpPr/>
            <p:nvPr/>
          </p:nvGrpSpPr>
          <p:grpSpPr>
            <a:xfrm rot="-7212663">
              <a:off x="3025258" y="8335928"/>
              <a:ext cx="5981705" cy="10410946"/>
              <a:chOff x="0" y="0"/>
              <a:chExt cx="812800" cy="141465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4146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14650">
                    <a:moveTo>
                      <a:pt x="406400" y="0"/>
                    </a:moveTo>
                    <a:lnTo>
                      <a:pt x="812800" y="707325"/>
                    </a:lnTo>
                    <a:lnTo>
                      <a:pt x="406400" y="1414650"/>
                    </a:lnTo>
                    <a:lnTo>
                      <a:pt x="0" y="70732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77CB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139700" y="205043"/>
                <a:ext cx="533400" cy="9664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3587336">
              <a:off x="3765785" y="6973754"/>
              <a:ext cx="6082914" cy="5322550"/>
              <a:chOff x="0" y="0"/>
              <a:chExt cx="812800" cy="7112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4D7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27000" y="12700"/>
                <a:ext cx="558800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-10800000">
              <a:off x="0" y="0"/>
              <a:ext cx="8040734" cy="6857281"/>
              <a:chOff x="0" y="0"/>
              <a:chExt cx="812800" cy="69317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69317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3170">
                    <a:moveTo>
                      <a:pt x="406400" y="0"/>
                    </a:moveTo>
                    <a:lnTo>
                      <a:pt x="812800" y="693170"/>
                    </a:lnTo>
                    <a:lnTo>
                      <a:pt x="0" y="69317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27000" y="283729"/>
                <a:ext cx="558800" cy="359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-10800000">
              <a:off x="4406349" y="1741999"/>
              <a:ext cx="2951912" cy="5011839"/>
              <a:chOff x="0" y="0"/>
              <a:chExt cx="342356" cy="58126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144D7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3175514" y="14532991"/>
              <a:ext cx="921682" cy="551433"/>
            </a:xfrm>
            <a:custGeom>
              <a:avLst/>
              <a:gdLst/>
              <a:ahLst/>
              <a:cxnLst/>
              <a:rect l="l" t="t" r="r" b="b"/>
              <a:pathLst>
                <a:path w="921682" h="551433">
                  <a:moveTo>
                    <a:pt x="0" y="0"/>
                  </a:moveTo>
                  <a:lnTo>
                    <a:pt x="921682" y="0"/>
                  </a:lnTo>
                  <a:lnTo>
                    <a:pt x="921682" y="551434"/>
                  </a:lnTo>
                  <a:lnTo>
                    <a:pt x="0" y="55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68" b="-26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4363337" y="14314025"/>
              <a:ext cx="2913873" cy="1068420"/>
            </a:xfrm>
            <a:custGeom>
              <a:avLst/>
              <a:gdLst/>
              <a:ahLst/>
              <a:cxnLst/>
              <a:rect l="l" t="t" r="r" b="b"/>
              <a:pathLst>
                <a:path w="2913873" h="1068420">
                  <a:moveTo>
                    <a:pt x="0" y="0"/>
                  </a:moveTo>
                  <a:lnTo>
                    <a:pt x="2913874" y="0"/>
                  </a:lnTo>
                  <a:lnTo>
                    <a:pt x="2913874" y="1068420"/>
                  </a:lnTo>
                  <a:lnTo>
                    <a:pt x="0" y="1068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t="-395" b="-395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" name="Group 23"/>
            <p:cNvGrpSpPr/>
            <p:nvPr/>
          </p:nvGrpSpPr>
          <p:grpSpPr>
            <a:xfrm rot="-10800000">
              <a:off x="6219031" y="8478762"/>
              <a:ext cx="2951912" cy="5011839"/>
              <a:chOff x="0" y="0"/>
              <a:chExt cx="342356" cy="58126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6" name="TextBox 26"/>
          <p:cNvSpPr txBox="1"/>
          <p:nvPr/>
        </p:nvSpPr>
        <p:spPr>
          <a:xfrm>
            <a:off x="3810564" y="6210503"/>
            <a:ext cx="7307023" cy="104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0"/>
              </a:lnSpc>
            </a:pPr>
            <a:r>
              <a:rPr lang="en-US" sz="3710">
                <a:solidFill>
                  <a:srgbClr val="000000"/>
                </a:solidFill>
                <a:latin typeface="Active Heart"/>
              </a:rPr>
              <a:t>Intellectual Property (IP) Infringement and Data Privacy: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212663">
            <a:off x="15831059" y="4973538"/>
            <a:ext cx="4486279" cy="7808209"/>
            <a:chOff x="0" y="0"/>
            <a:chExt cx="812800" cy="1414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414650"/>
            </a:xfrm>
            <a:custGeom>
              <a:avLst/>
              <a:gdLst/>
              <a:ahLst/>
              <a:cxnLst/>
              <a:rect l="l" t="t" r="r" b="b"/>
              <a:pathLst>
                <a:path w="812800" h="1414650">
                  <a:moveTo>
                    <a:pt x="406400" y="0"/>
                  </a:moveTo>
                  <a:lnTo>
                    <a:pt x="812800" y="707325"/>
                  </a:lnTo>
                  <a:lnTo>
                    <a:pt x="406400" y="1414650"/>
                  </a:lnTo>
                  <a:lnTo>
                    <a:pt x="0" y="70732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77C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39700" y="205043"/>
              <a:ext cx="533400" cy="966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3587336">
            <a:off x="16386454" y="3951907"/>
            <a:ext cx="4562186" cy="3991912"/>
            <a:chOff x="0" y="0"/>
            <a:chExt cx="812800" cy="711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144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3562115" y="-1278409"/>
            <a:ext cx="6030551" cy="5142961"/>
            <a:chOff x="0" y="0"/>
            <a:chExt cx="812800" cy="6931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3170"/>
            </a:xfrm>
            <a:custGeom>
              <a:avLst/>
              <a:gdLst/>
              <a:ahLst/>
              <a:cxnLst/>
              <a:rect l="l" t="t" r="r" b="b"/>
              <a:pathLst>
                <a:path w="812800" h="693170">
                  <a:moveTo>
                    <a:pt x="406400" y="0"/>
                  </a:moveTo>
                  <a:lnTo>
                    <a:pt x="812800" y="693170"/>
                  </a:lnTo>
                  <a:lnTo>
                    <a:pt x="0" y="69317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283729"/>
              <a:ext cx="558800" cy="359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6866877" y="28090"/>
            <a:ext cx="2213934" cy="3758879"/>
            <a:chOff x="0" y="0"/>
            <a:chExt cx="342356" cy="5812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2356" cy="581262"/>
            </a:xfrm>
            <a:custGeom>
              <a:avLst/>
              <a:gdLst/>
              <a:ahLst/>
              <a:cxnLst/>
              <a:rect l="l" t="t" r="r" b="b"/>
              <a:pathLst>
                <a:path w="342356" h="581262">
                  <a:moveTo>
                    <a:pt x="171178" y="0"/>
                  </a:moveTo>
                  <a:lnTo>
                    <a:pt x="342356" y="290631"/>
                  </a:lnTo>
                  <a:lnTo>
                    <a:pt x="171178" y="581262"/>
                  </a:lnTo>
                  <a:lnTo>
                    <a:pt x="0" y="290631"/>
                  </a:lnTo>
                  <a:lnTo>
                    <a:pt x="171178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144D7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8842" y="61804"/>
              <a:ext cx="224671" cy="419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39254" y="9485685"/>
            <a:ext cx="3076273" cy="801315"/>
            <a:chOff x="0" y="0"/>
            <a:chExt cx="4101697" cy="1068420"/>
          </a:xfrm>
        </p:grpSpPr>
        <p:sp>
          <p:nvSpPr>
            <p:cNvPr id="15" name="Freeform 15"/>
            <p:cNvSpPr/>
            <p:nvPr/>
          </p:nvSpPr>
          <p:spPr>
            <a:xfrm>
              <a:off x="0" y="218967"/>
              <a:ext cx="921682" cy="551433"/>
            </a:xfrm>
            <a:custGeom>
              <a:avLst/>
              <a:gdLst/>
              <a:ahLst/>
              <a:cxnLst/>
              <a:rect l="l" t="t" r="r" b="b"/>
              <a:pathLst>
                <a:path w="921682" h="551433">
                  <a:moveTo>
                    <a:pt x="0" y="0"/>
                  </a:moveTo>
                  <a:lnTo>
                    <a:pt x="921682" y="0"/>
                  </a:lnTo>
                  <a:lnTo>
                    <a:pt x="921682" y="551433"/>
                  </a:lnTo>
                  <a:lnTo>
                    <a:pt x="0" y="551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68" b="-26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87823" y="0"/>
              <a:ext cx="2913873" cy="1068420"/>
            </a:xfrm>
            <a:custGeom>
              <a:avLst/>
              <a:gdLst/>
              <a:ahLst/>
              <a:cxnLst/>
              <a:rect l="l" t="t" r="r" b="b"/>
              <a:pathLst>
                <a:path w="2913873" h="1068420">
                  <a:moveTo>
                    <a:pt x="0" y="0"/>
                  </a:moveTo>
                  <a:lnTo>
                    <a:pt x="2913874" y="0"/>
                  </a:lnTo>
                  <a:lnTo>
                    <a:pt x="2913874" y="1068420"/>
                  </a:lnTo>
                  <a:lnTo>
                    <a:pt x="0" y="1068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395" b="-39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17573794" y="5080663"/>
            <a:ext cx="2213934" cy="3758879"/>
            <a:chOff x="0" y="0"/>
            <a:chExt cx="342356" cy="58126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42356" cy="581262"/>
            </a:xfrm>
            <a:custGeom>
              <a:avLst/>
              <a:gdLst/>
              <a:ahLst/>
              <a:cxnLst/>
              <a:rect l="l" t="t" r="r" b="b"/>
              <a:pathLst>
                <a:path w="342356" h="581262">
                  <a:moveTo>
                    <a:pt x="171178" y="0"/>
                  </a:moveTo>
                  <a:lnTo>
                    <a:pt x="342356" y="290631"/>
                  </a:lnTo>
                  <a:lnTo>
                    <a:pt x="171178" y="581262"/>
                  </a:lnTo>
                  <a:lnTo>
                    <a:pt x="0" y="290631"/>
                  </a:lnTo>
                  <a:lnTo>
                    <a:pt x="171178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8842" y="61804"/>
              <a:ext cx="224671" cy="419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02302" y="381020"/>
            <a:ext cx="9402212" cy="98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Fira Sans Bold"/>
              </a:rPr>
              <a:t>Primary concerns</a:t>
            </a:r>
          </a:p>
        </p:txBody>
      </p:sp>
      <p:sp>
        <p:nvSpPr>
          <p:cNvPr id="21" name="Freeform 21"/>
          <p:cNvSpPr/>
          <p:nvPr/>
        </p:nvSpPr>
        <p:spPr>
          <a:xfrm>
            <a:off x="1028700" y="5080663"/>
            <a:ext cx="10012687" cy="4643384"/>
          </a:xfrm>
          <a:custGeom>
            <a:avLst/>
            <a:gdLst/>
            <a:ahLst/>
            <a:cxnLst/>
            <a:rect l="l" t="t" r="r" b="b"/>
            <a:pathLst>
              <a:path w="10012687" h="4643384">
                <a:moveTo>
                  <a:pt x="0" y="0"/>
                </a:moveTo>
                <a:lnTo>
                  <a:pt x="10012687" y="0"/>
                </a:lnTo>
                <a:lnTo>
                  <a:pt x="10012687" y="4643383"/>
                </a:lnTo>
                <a:lnTo>
                  <a:pt x="0" y="4643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flipH="1">
            <a:off x="4315179" y="876300"/>
            <a:ext cx="9585086" cy="4445084"/>
          </a:xfrm>
          <a:custGeom>
            <a:avLst/>
            <a:gdLst/>
            <a:ahLst/>
            <a:cxnLst/>
            <a:rect l="l" t="t" r="r" b="b"/>
            <a:pathLst>
              <a:path w="9585086" h="4445084">
                <a:moveTo>
                  <a:pt x="9585086" y="0"/>
                </a:moveTo>
                <a:lnTo>
                  <a:pt x="0" y="0"/>
                </a:lnTo>
                <a:lnTo>
                  <a:pt x="0" y="4445084"/>
                </a:lnTo>
                <a:lnTo>
                  <a:pt x="9585086" y="4445084"/>
                </a:lnTo>
                <a:lnTo>
                  <a:pt x="958508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5203409" y="2535125"/>
            <a:ext cx="6623409" cy="2116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508" lvl="1" indent="-324754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Verdana Pro"/>
              </a:rPr>
              <a:t>Maintain human supervision</a:t>
            </a:r>
          </a:p>
          <a:p>
            <a:pPr marL="649508" lvl="1" indent="-324754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Verdana Pro"/>
              </a:rPr>
              <a:t>Embed compliance checks and quality control directly in AI architecture.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056668" y="6998203"/>
            <a:ext cx="7720013" cy="2116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508" lvl="1" indent="-324754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Verdana Pro"/>
              </a:rPr>
              <a:t>Partner with major social media platforms</a:t>
            </a:r>
          </a:p>
          <a:p>
            <a:pPr marL="649508" lvl="1" indent="-324754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Verdana Pro"/>
              </a:rPr>
              <a:t>Distribute through other available media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315179" y="6155498"/>
            <a:ext cx="11893356" cy="715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4"/>
              </a:lnSpc>
            </a:pPr>
            <a:r>
              <a:rPr lang="en-US" sz="3710">
                <a:solidFill>
                  <a:srgbClr val="000000"/>
                </a:solidFill>
                <a:latin typeface="Active Heart"/>
              </a:rPr>
              <a:t>Rise of Ad blockers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84147" y="1764655"/>
            <a:ext cx="4625601" cy="715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4"/>
              </a:lnSpc>
            </a:pPr>
            <a:r>
              <a:rPr lang="en-US" sz="3710">
                <a:solidFill>
                  <a:srgbClr val="000000"/>
                </a:solidFill>
                <a:latin typeface="Active Heart"/>
              </a:rPr>
              <a:t>Regulatory Compliance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2302" y="-1278409"/>
            <a:ext cx="21107366" cy="14059015"/>
            <a:chOff x="0" y="0"/>
            <a:chExt cx="28143154" cy="18745354"/>
          </a:xfrm>
        </p:grpSpPr>
        <p:grpSp>
          <p:nvGrpSpPr>
            <p:cNvPr id="3" name="Group 3"/>
            <p:cNvGrpSpPr/>
            <p:nvPr/>
          </p:nvGrpSpPr>
          <p:grpSpPr>
            <a:xfrm rot="-7212663">
              <a:off x="19148891" y="8335928"/>
              <a:ext cx="5981705" cy="10410946"/>
              <a:chOff x="0" y="0"/>
              <a:chExt cx="812800" cy="14146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14146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14650">
                    <a:moveTo>
                      <a:pt x="406400" y="0"/>
                    </a:moveTo>
                    <a:lnTo>
                      <a:pt x="812800" y="707325"/>
                    </a:lnTo>
                    <a:lnTo>
                      <a:pt x="406400" y="1414650"/>
                    </a:lnTo>
                    <a:lnTo>
                      <a:pt x="0" y="70732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77CB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39700" y="205043"/>
                <a:ext cx="533400" cy="9664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3587336">
              <a:off x="19889418" y="6973754"/>
              <a:ext cx="6082914" cy="5322550"/>
              <a:chOff x="0" y="0"/>
              <a:chExt cx="812800" cy="7112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4D7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127000" y="12700"/>
                <a:ext cx="558800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16123633" y="0"/>
              <a:ext cx="8040734" cy="6857281"/>
              <a:chOff x="0" y="0"/>
              <a:chExt cx="812800" cy="6931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69317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3170">
                    <a:moveTo>
                      <a:pt x="406400" y="0"/>
                    </a:moveTo>
                    <a:lnTo>
                      <a:pt x="812800" y="693170"/>
                    </a:lnTo>
                    <a:lnTo>
                      <a:pt x="0" y="69317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127000" y="283729"/>
                <a:ext cx="558800" cy="359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10800000">
              <a:off x="20529982" y="1741999"/>
              <a:ext cx="2951912" cy="5011839"/>
              <a:chOff x="0" y="0"/>
              <a:chExt cx="342356" cy="58126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144D7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19299147" y="14532991"/>
              <a:ext cx="921682" cy="551433"/>
            </a:xfrm>
            <a:custGeom>
              <a:avLst/>
              <a:gdLst/>
              <a:ahLst/>
              <a:cxnLst/>
              <a:rect l="l" t="t" r="r" b="b"/>
              <a:pathLst>
                <a:path w="921682" h="551433">
                  <a:moveTo>
                    <a:pt x="0" y="0"/>
                  </a:moveTo>
                  <a:lnTo>
                    <a:pt x="921681" y="0"/>
                  </a:lnTo>
                  <a:lnTo>
                    <a:pt x="921681" y="551434"/>
                  </a:lnTo>
                  <a:lnTo>
                    <a:pt x="0" y="55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68" b="-26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0486970" y="14314025"/>
              <a:ext cx="2913873" cy="1068420"/>
            </a:xfrm>
            <a:custGeom>
              <a:avLst/>
              <a:gdLst/>
              <a:ahLst/>
              <a:cxnLst/>
              <a:rect l="l" t="t" r="r" b="b"/>
              <a:pathLst>
                <a:path w="2913873" h="1068420">
                  <a:moveTo>
                    <a:pt x="0" y="0"/>
                  </a:moveTo>
                  <a:lnTo>
                    <a:pt x="2913873" y="0"/>
                  </a:lnTo>
                  <a:lnTo>
                    <a:pt x="2913873" y="1068420"/>
                  </a:lnTo>
                  <a:lnTo>
                    <a:pt x="0" y="1068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395" b="-395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17"/>
            <p:cNvGrpSpPr/>
            <p:nvPr/>
          </p:nvGrpSpPr>
          <p:grpSpPr>
            <a:xfrm rot="-10800000">
              <a:off x="22342663" y="8478762"/>
              <a:ext cx="2951912" cy="5011839"/>
              <a:chOff x="0" y="0"/>
              <a:chExt cx="342356" cy="58126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0" y="2215747"/>
              <a:ext cx="12536283" cy="13048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79"/>
                </a:lnSpc>
              </a:pPr>
              <a:r>
                <a:rPr lang="en-US" sz="6399">
                  <a:solidFill>
                    <a:srgbClr val="FFFFFF"/>
                  </a:solidFill>
                  <a:latin typeface="Fira Sans Bold"/>
                </a:rPr>
                <a:t>Product Architecture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397388" y="14536957"/>
              <a:ext cx="2364431" cy="483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1284">
                  <a:solidFill>
                    <a:srgbClr val="FFFFFF"/>
                  </a:solidFill>
                  <a:latin typeface="Canva Sans"/>
                </a:rPr>
                <a:t>Amazon Rekognition</a:t>
              </a:r>
            </a:p>
            <a:p>
              <a:pPr algn="ctr">
                <a:lnSpc>
                  <a:spcPts val="1399"/>
                </a:lnSpc>
              </a:pPr>
              <a:r>
                <a:rPr lang="en-US" sz="1284">
                  <a:solidFill>
                    <a:srgbClr val="FFFFFF"/>
                  </a:solidFill>
                  <a:latin typeface="Canva Sans"/>
                </a:rPr>
                <a:t>(Quality Control)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438324" y="5720825"/>
              <a:ext cx="1674366" cy="1854428"/>
            </a:xfrm>
            <a:custGeom>
              <a:avLst/>
              <a:gdLst/>
              <a:ahLst/>
              <a:cxnLst/>
              <a:rect l="l" t="t" r="r" b="b"/>
              <a:pathLst>
                <a:path w="1674366" h="1854428">
                  <a:moveTo>
                    <a:pt x="0" y="0"/>
                  </a:moveTo>
                  <a:lnTo>
                    <a:pt x="1674366" y="0"/>
                  </a:lnTo>
                  <a:lnTo>
                    <a:pt x="1674366" y="1854427"/>
                  </a:lnTo>
                  <a:lnTo>
                    <a:pt x="0" y="1854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2112690" y="7134859"/>
              <a:ext cx="156514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3950600" y="6471543"/>
              <a:ext cx="1103709" cy="1103709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215110" y="0"/>
                    </a:moveTo>
                    <a:lnTo>
                      <a:pt x="597690" y="0"/>
                    </a:lnTo>
                    <a:cubicBezTo>
                      <a:pt x="716492" y="0"/>
                      <a:pt x="812800" y="96308"/>
                      <a:pt x="812800" y="215110"/>
                    </a:cubicBezTo>
                    <a:lnTo>
                      <a:pt x="812800" y="597690"/>
                    </a:lnTo>
                    <a:cubicBezTo>
                      <a:pt x="812800" y="716492"/>
                      <a:pt x="716492" y="812800"/>
                      <a:pt x="597690" y="812800"/>
                    </a:cubicBezTo>
                    <a:lnTo>
                      <a:pt x="215110" y="812800"/>
                    </a:lnTo>
                    <a:cubicBezTo>
                      <a:pt x="96308" y="812800"/>
                      <a:pt x="0" y="716492"/>
                      <a:pt x="0" y="597690"/>
                    </a:cubicBezTo>
                    <a:lnTo>
                      <a:pt x="0" y="215110"/>
                    </a:lnTo>
                    <a:cubicBezTo>
                      <a:pt x="0" y="96308"/>
                      <a:pt x="96308" y="0"/>
                      <a:pt x="21511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7191110" y="6471543"/>
              <a:ext cx="1103994" cy="1103994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8"/>
                <a:stretch>
                  <a:fillRect t="-5142" b="-5142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AutoShape 28"/>
            <p:cNvSpPr/>
            <p:nvPr/>
          </p:nvSpPr>
          <p:spPr>
            <a:xfrm>
              <a:off x="5381308" y="7134859"/>
              <a:ext cx="156514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7191110" y="13223087"/>
              <a:ext cx="1103994" cy="1103994"/>
            </a:xfrm>
            <a:custGeom>
              <a:avLst/>
              <a:gdLst/>
              <a:ahLst/>
              <a:cxnLst/>
              <a:rect l="l" t="t" r="r" b="b"/>
              <a:pathLst>
                <a:path w="1103994" h="1103994">
                  <a:moveTo>
                    <a:pt x="0" y="0"/>
                  </a:moveTo>
                  <a:lnTo>
                    <a:pt x="1103994" y="0"/>
                  </a:lnTo>
                  <a:lnTo>
                    <a:pt x="1103994" y="1103994"/>
                  </a:lnTo>
                  <a:lnTo>
                    <a:pt x="0" y="1103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AutoShape 30"/>
            <p:cNvSpPr/>
            <p:nvPr/>
          </p:nvSpPr>
          <p:spPr>
            <a:xfrm>
              <a:off x="7743107" y="8196140"/>
              <a:ext cx="0" cy="1452986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AutoShape 31"/>
            <p:cNvSpPr/>
            <p:nvPr/>
          </p:nvSpPr>
          <p:spPr>
            <a:xfrm>
              <a:off x="7722719" y="11461906"/>
              <a:ext cx="0" cy="1452986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11973506" y="13042894"/>
              <a:ext cx="1212195" cy="1464380"/>
              <a:chOff x="0" y="0"/>
              <a:chExt cx="1794034" cy="216726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794034" cy="2167264"/>
              </a:xfrm>
              <a:custGeom>
                <a:avLst/>
                <a:gdLst/>
                <a:ahLst/>
                <a:cxnLst/>
                <a:rect l="l" t="t" r="r" b="b"/>
                <a:pathLst>
                  <a:path w="1794034" h="2167264">
                    <a:moveTo>
                      <a:pt x="0" y="0"/>
                    </a:moveTo>
                    <a:lnTo>
                      <a:pt x="1794034" y="0"/>
                    </a:lnTo>
                    <a:lnTo>
                      <a:pt x="1794034" y="2167264"/>
                    </a:lnTo>
                    <a:lnTo>
                      <a:pt x="0" y="2167264"/>
                    </a:lnTo>
                    <a:close/>
                  </a:path>
                </a:pathLst>
              </a:custGeom>
              <a:blipFill>
                <a:blip r:embed="rId10"/>
                <a:stretch>
                  <a:fillRect l="-133" r="-133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2081707" y="6582862"/>
              <a:ext cx="1103994" cy="1103994"/>
            </a:xfrm>
            <a:custGeom>
              <a:avLst/>
              <a:gdLst/>
              <a:ahLst/>
              <a:cxnLst/>
              <a:rect l="l" t="t" r="r" b="b"/>
              <a:pathLst>
                <a:path w="1103994" h="1103994">
                  <a:moveTo>
                    <a:pt x="0" y="0"/>
                  </a:moveTo>
                  <a:lnTo>
                    <a:pt x="1103994" y="0"/>
                  </a:lnTo>
                  <a:lnTo>
                    <a:pt x="1103994" y="1103994"/>
                  </a:lnTo>
                  <a:lnTo>
                    <a:pt x="0" y="1103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AutoShape 35"/>
            <p:cNvSpPr/>
            <p:nvPr/>
          </p:nvSpPr>
          <p:spPr>
            <a:xfrm flipV="1">
              <a:off x="12613317" y="11461906"/>
              <a:ext cx="0" cy="1452986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AutoShape 36"/>
            <p:cNvSpPr/>
            <p:nvPr/>
          </p:nvSpPr>
          <p:spPr>
            <a:xfrm>
              <a:off x="9122606" y="14050978"/>
              <a:ext cx="156514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AutoShape 37"/>
            <p:cNvSpPr/>
            <p:nvPr/>
          </p:nvSpPr>
          <p:spPr>
            <a:xfrm flipH="1">
              <a:off x="9106372" y="7343381"/>
              <a:ext cx="156514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7170722" y="9843459"/>
              <a:ext cx="1103994" cy="1424113"/>
            </a:xfrm>
            <a:custGeom>
              <a:avLst/>
              <a:gdLst/>
              <a:ahLst/>
              <a:cxnLst/>
              <a:rect l="l" t="t" r="r" b="b"/>
              <a:pathLst>
                <a:path w="1103994" h="1424113">
                  <a:moveTo>
                    <a:pt x="0" y="0"/>
                  </a:moveTo>
                  <a:lnTo>
                    <a:pt x="1103994" y="0"/>
                  </a:lnTo>
                  <a:lnTo>
                    <a:pt x="1103994" y="1424113"/>
                  </a:lnTo>
                  <a:lnTo>
                    <a:pt x="0" y="1424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8700392" y="3725083"/>
              <a:ext cx="1759182" cy="1618447"/>
            </a:xfrm>
            <a:custGeom>
              <a:avLst/>
              <a:gdLst/>
              <a:ahLst/>
              <a:cxnLst/>
              <a:rect l="l" t="t" r="r" b="b"/>
              <a:pathLst>
                <a:path w="1759182" h="1618447">
                  <a:moveTo>
                    <a:pt x="0" y="0"/>
                  </a:moveTo>
                  <a:lnTo>
                    <a:pt x="1759182" y="0"/>
                  </a:lnTo>
                  <a:lnTo>
                    <a:pt x="1759182" y="1618447"/>
                  </a:lnTo>
                  <a:lnTo>
                    <a:pt x="0" y="1618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12027607" y="9843459"/>
              <a:ext cx="1103994" cy="1424113"/>
            </a:xfrm>
            <a:custGeom>
              <a:avLst/>
              <a:gdLst/>
              <a:ahLst/>
              <a:cxnLst/>
              <a:rect l="l" t="t" r="r" b="b"/>
              <a:pathLst>
                <a:path w="1103994" h="1424113">
                  <a:moveTo>
                    <a:pt x="0" y="0"/>
                  </a:moveTo>
                  <a:lnTo>
                    <a:pt x="1103994" y="0"/>
                  </a:lnTo>
                  <a:lnTo>
                    <a:pt x="1103994" y="1424113"/>
                  </a:lnTo>
                  <a:lnTo>
                    <a:pt x="0" y="1424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AutoShape 41"/>
            <p:cNvSpPr/>
            <p:nvPr/>
          </p:nvSpPr>
          <p:spPr>
            <a:xfrm flipH="1" flipV="1">
              <a:off x="10671522" y="5604455"/>
              <a:ext cx="1401099" cy="697577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AutoShape 42"/>
            <p:cNvSpPr/>
            <p:nvPr/>
          </p:nvSpPr>
          <p:spPr>
            <a:xfrm flipV="1">
              <a:off x="13522489" y="9638063"/>
              <a:ext cx="1400602" cy="698574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AutoShape 43"/>
            <p:cNvSpPr/>
            <p:nvPr/>
          </p:nvSpPr>
          <p:spPr>
            <a:xfrm>
              <a:off x="13530324" y="10718304"/>
              <a:ext cx="1444958" cy="60149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377624" y="7758242"/>
              <a:ext cx="1735067" cy="417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4"/>
                </a:lnSpc>
              </a:pPr>
              <a:r>
                <a:rPr lang="en-US" sz="1284">
                  <a:solidFill>
                    <a:srgbClr val="FFFFFF"/>
                  </a:solidFill>
                  <a:latin typeface="Canva Sans"/>
                </a:rPr>
                <a:t>Data from various sources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3622679" y="7758242"/>
              <a:ext cx="1735067" cy="417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4"/>
                </a:lnSpc>
              </a:pPr>
              <a:r>
                <a:rPr lang="en-US" sz="1284">
                  <a:solidFill>
                    <a:srgbClr val="FFFFFF"/>
                  </a:solidFill>
                  <a:latin typeface="Canva Sans"/>
                </a:rPr>
                <a:t>Amazon Comprehend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6875574" y="7585062"/>
              <a:ext cx="1735067" cy="483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1284">
                  <a:solidFill>
                    <a:srgbClr val="FFFFFF"/>
                  </a:solidFill>
                  <a:latin typeface="Canva Sans"/>
                </a:rPr>
                <a:t>Amazon Redshift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5054309" y="10703158"/>
              <a:ext cx="2364431" cy="483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1284">
                  <a:solidFill>
                    <a:srgbClr val="FFFFFF"/>
                  </a:solidFill>
                  <a:latin typeface="Canva Sans"/>
                </a:rPr>
                <a:t>Analysts/Prompt Engineers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8610640" y="5469929"/>
              <a:ext cx="1938685" cy="483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1284">
                  <a:solidFill>
                    <a:srgbClr val="FFFFFF"/>
                  </a:solidFill>
                  <a:latin typeface="Canva Sans"/>
                </a:rPr>
                <a:t>Sales and Marketing Teams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11778228" y="7679640"/>
              <a:ext cx="1735067" cy="483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1284">
                  <a:solidFill>
                    <a:srgbClr val="FFFFFF"/>
                  </a:solidFill>
                  <a:latin typeface="Canva Sans"/>
                </a:rPr>
                <a:t>Amazon Quicksight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9905180" y="10565041"/>
              <a:ext cx="2364431" cy="483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1284">
                  <a:solidFill>
                    <a:srgbClr val="FFFFFF"/>
                  </a:solidFill>
                  <a:latin typeface="Canva Sans"/>
                </a:rPr>
                <a:t>Quality Control Analyst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6540504" y="14460194"/>
              <a:ext cx="2364431" cy="483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1284">
                  <a:solidFill>
                    <a:srgbClr val="FFFFFF"/>
                  </a:solidFill>
                  <a:latin typeface="Canva Sans"/>
                </a:rPr>
                <a:t>Amazon Bedrock</a:t>
              </a:r>
            </a:p>
            <a:p>
              <a:pPr algn="ctr">
                <a:lnSpc>
                  <a:spcPts val="1399"/>
                </a:lnSpc>
              </a:pPr>
              <a:r>
                <a:rPr lang="en-US" sz="1284">
                  <a:solidFill>
                    <a:srgbClr val="FFFFFF"/>
                  </a:solidFill>
                  <a:latin typeface="Canva Sans"/>
                </a:rPr>
                <a:t>(Content Generator)</a:t>
              </a:r>
            </a:p>
          </p:txBody>
        </p:sp>
        <p:sp>
          <p:nvSpPr>
            <p:cNvPr id="52" name="Freeform 52"/>
            <p:cNvSpPr/>
            <p:nvPr/>
          </p:nvSpPr>
          <p:spPr>
            <a:xfrm>
              <a:off x="15638068" y="8388388"/>
              <a:ext cx="1608080" cy="1608080"/>
            </a:xfrm>
            <a:custGeom>
              <a:avLst/>
              <a:gdLst/>
              <a:ahLst/>
              <a:cxnLst/>
              <a:rect l="l" t="t" r="r" b="b"/>
              <a:pathLst>
                <a:path w="1608080" h="1608080">
                  <a:moveTo>
                    <a:pt x="0" y="0"/>
                  </a:moveTo>
                  <a:lnTo>
                    <a:pt x="1608080" y="0"/>
                  </a:lnTo>
                  <a:lnTo>
                    <a:pt x="1608080" y="1608080"/>
                  </a:lnTo>
                  <a:lnTo>
                    <a:pt x="0" y="1608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15562517" y="10735103"/>
              <a:ext cx="1759182" cy="1618447"/>
            </a:xfrm>
            <a:custGeom>
              <a:avLst/>
              <a:gdLst/>
              <a:ahLst/>
              <a:cxnLst/>
              <a:rect l="l" t="t" r="r" b="b"/>
              <a:pathLst>
                <a:path w="1759182" h="1618447">
                  <a:moveTo>
                    <a:pt x="0" y="0"/>
                  </a:moveTo>
                  <a:lnTo>
                    <a:pt x="1759182" y="0"/>
                  </a:lnTo>
                  <a:lnTo>
                    <a:pt x="1759182" y="1618447"/>
                  </a:lnTo>
                  <a:lnTo>
                    <a:pt x="0" y="1618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14258100" y="8196140"/>
              <a:ext cx="4368015" cy="4368015"/>
            </a:xfrm>
            <a:custGeom>
              <a:avLst/>
              <a:gdLst/>
              <a:ahLst/>
              <a:cxnLst/>
              <a:rect l="l" t="t" r="r" b="b"/>
              <a:pathLst>
                <a:path w="4368015" h="4368015">
                  <a:moveTo>
                    <a:pt x="0" y="0"/>
                  </a:moveTo>
                  <a:lnTo>
                    <a:pt x="4368015" y="0"/>
                  </a:lnTo>
                  <a:lnTo>
                    <a:pt x="4368015" y="4368015"/>
                  </a:lnTo>
                  <a:lnTo>
                    <a:pt x="0" y="4368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15259892" y="12530274"/>
              <a:ext cx="2364431" cy="483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1284">
                  <a:solidFill>
                    <a:srgbClr val="FFFFFF"/>
                  </a:solidFill>
                  <a:latin typeface="Canva Sans"/>
                </a:rPr>
                <a:t>Consumers/health care professionals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15259892" y="10087419"/>
              <a:ext cx="2364431" cy="248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1284">
                  <a:solidFill>
                    <a:srgbClr val="FFFFFF"/>
                  </a:solidFill>
                  <a:latin typeface="Canva Sans"/>
                </a:rPr>
                <a:t>Social Media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942773" y="6799572"/>
              <a:ext cx="1735067" cy="223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4"/>
                </a:lnSpc>
              </a:pPr>
              <a:r>
                <a:rPr lang="en-US" sz="1284">
                  <a:solidFill>
                    <a:srgbClr val="FFFFFF"/>
                  </a:solidFill>
                  <a:latin typeface="Canva Sans"/>
                </a:rPr>
                <a:t>Pass Data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5368991" y="6606031"/>
              <a:ext cx="1735067" cy="417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4"/>
                </a:lnSpc>
              </a:pPr>
              <a:r>
                <a:rPr lang="en-US" sz="1284">
                  <a:solidFill>
                    <a:srgbClr val="FFFFFF"/>
                  </a:solidFill>
                  <a:latin typeface="Canva Sans"/>
                </a:rPr>
                <a:t>Process data and extract info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5905260" y="8522644"/>
              <a:ext cx="1735067" cy="611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4"/>
                </a:lnSpc>
              </a:pPr>
              <a:r>
                <a:rPr lang="en-US" sz="1284">
                  <a:solidFill>
                    <a:srgbClr val="FFFFFF"/>
                  </a:solidFill>
                  <a:latin typeface="Canva Sans"/>
                </a:rPr>
                <a:t>Identify important data for prompting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5672970" y="11848627"/>
              <a:ext cx="1735067" cy="611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4"/>
                </a:lnSpc>
              </a:pPr>
              <a:r>
                <a:rPr lang="en-US" sz="1284">
                  <a:solidFill>
                    <a:srgbClr val="FFFFFF"/>
                  </a:solidFill>
                  <a:latin typeface="Canva Sans"/>
                </a:rPr>
                <a:t>Refine the prompt and pass to Gen AI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8610640" y="13507168"/>
              <a:ext cx="2935859" cy="417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4"/>
                </a:lnSpc>
              </a:pPr>
              <a:r>
                <a:rPr lang="en-US" sz="1284">
                  <a:solidFill>
                    <a:srgbClr val="FFFFFF"/>
                  </a:solidFill>
                  <a:latin typeface="Canva Sans"/>
                </a:rPr>
                <a:t>Create Marketing materials/ personalized ads</a:t>
              </a:r>
            </a:p>
          </p:txBody>
        </p:sp>
        <p:sp>
          <p:nvSpPr>
            <p:cNvPr id="62" name="AutoShape 62"/>
            <p:cNvSpPr/>
            <p:nvPr/>
          </p:nvSpPr>
          <p:spPr>
            <a:xfrm flipH="1" flipV="1">
              <a:off x="13771000" y="7688554"/>
              <a:ext cx="1401099" cy="697577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9806027" y="12106335"/>
              <a:ext cx="2935859" cy="417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4"/>
                </a:lnSpc>
              </a:pPr>
              <a:r>
                <a:rPr lang="en-US" sz="1284">
                  <a:solidFill>
                    <a:srgbClr val="FFFFFF"/>
                  </a:solidFill>
                  <a:latin typeface="Canva Sans"/>
                </a:rPr>
                <a:t>Use CV to check for inappropriate content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9333752" y="9872034"/>
              <a:ext cx="2747955" cy="417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4"/>
                </a:lnSpc>
              </a:pPr>
              <a:r>
                <a:rPr lang="en-US" sz="1284">
                  <a:solidFill>
                    <a:srgbClr val="FFFFFF"/>
                  </a:solidFill>
                  <a:latin typeface="Canva Sans"/>
                </a:rPr>
                <a:t>Final Quality control check before deployment</a:t>
              </a:r>
            </a:p>
          </p:txBody>
        </p:sp>
        <p:sp>
          <p:nvSpPr>
            <p:cNvPr id="65" name="TextBox 65"/>
            <p:cNvSpPr txBox="1"/>
            <p:nvPr/>
          </p:nvSpPr>
          <p:spPr>
            <a:xfrm rot="1657132">
              <a:off x="13214952" y="7450758"/>
              <a:ext cx="2747955" cy="417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4"/>
                </a:lnSpc>
              </a:pPr>
              <a:r>
                <a:rPr lang="en-US" sz="1284">
                  <a:solidFill>
                    <a:srgbClr val="FFFFFF"/>
                  </a:solidFill>
                  <a:latin typeface="Canva Sans"/>
                </a:rPr>
                <a:t>Pass market impact data, and statistics </a:t>
              </a:r>
            </a:p>
          </p:txBody>
        </p:sp>
        <p:sp>
          <p:nvSpPr>
            <p:cNvPr id="66" name="TextBox 66"/>
            <p:cNvSpPr txBox="1"/>
            <p:nvPr/>
          </p:nvSpPr>
          <p:spPr>
            <a:xfrm rot="1657132">
              <a:off x="10528585" y="5322297"/>
              <a:ext cx="2241137" cy="611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4"/>
                </a:lnSpc>
              </a:pPr>
              <a:r>
                <a:rPr lang="en-US" sz="1284">
                  <a:solidFill>
                    <a:srgbClr val="FFFFFF"/>
                  </a:solidFill>
                  <a:latin typeface="Canva Sans"/>
                </a:rPr>
                <a:t>Create dashboards and visualize market impact 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8569744" y="6579896"/>
              <a:ext cx="2747955" cy="611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4"/>
                </a:lnSpc>
              </a:pPr>
              <a:r>
                <a:rPr lang="en-US" sz="1284">
                  <a:solidFill>
                    <a:srgbClr val="FFFFFF"/>
                  </a:solidFill>
                  <a:latin typeface="Canva Sans"/>
                </a:rPr>
                <a:t>Reinforce content by passing data from market performance</a:t>
              </a:r>
            </a:p>
          </p:txBody>
        </p:sp>
        <p:sp>
          <p:nvSpPr>
            <p:cNvPr id="68" name="AutoShape 68"/>
            <p:cNvSpPr/>
            <p:nvPr/>
          </p:nvSpPr>
          <p:spPr>
            <a:xfrm flipH="1">
              <a:off x="2112690" y="7324331"/>
              <a:ext cx="156514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AutoShape 69"/>
            <p:cNvSpPr/>
            <p:nvPr/>
          </p:nvSpPr>
          <p:spPr>
            <a:xfrm flipH="1">
              <a:off x="5381308" y="7305281"/>
              <a:ext cx="156514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AutoShape 70"/>
            <p:cNvSpPr/>
            <p:nvPr/>
          </p:nvSpPr>
          <p:spPr>
            <a:xfrm>
              <a:off x="10633482" y="5767995"/>
              <a:ext cx="1393833" cy="711984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51226" y="7858810"/>
            <a:ext cx="1646080" cy="1646080"/>
            <a:chOff x="0" y="0"/>
            <a:chExt cx="2194773" cy="219477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194773" cy="2194773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AB5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71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568099" y="224938"/>
              <a:ext cx="1083842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Lato Heavy"/>
                </a:rPr>
                <a:t>PHASE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28821" y="535453"/>
              <a:ext cx="737131" cy="10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Lato Heavy"/>
                </a:rPr>
                <a:t>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76828" y="1110651"/>
            <a:ext cx="1646080" cy="1646080"/>
            <a:chOff x="0" y="0"/>
            <a:chExt cx="2194773" cy="219477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194773" cy="219477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AB5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71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561782" y="1490778"/>
              <a:ext cx="1083842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Lato Heavy"/>
                </a:rPr>
                <a:t>PHASE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28821" y="521057"/>
              <a:ext cx="737131" cy="10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Lato Heavy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6011" y="1021172"/>
            <a:ext cx="10453340" cy="8725094"/>
            <a:chOff x="0" y="0"/>
            <a:chExt cx="13937787" cy="11633459"/>
          </a:xfrm>
        </p:grpSpPr>
        <p:sp>
          <p:nvSpPr>
            <p:cNvPr id="15" name="Freeform 15"/>
            <p:cNvSpPr/>
            <p:nvPr/>
          </p:nvSpPr>
          <p:spPr>
            <a:xfrm>
              <a:off x="9257332" y="0"/>
              <a:ext cx="2728010" cy="2728010"/>
            </a:xfrm>
            <a:custGeom>
              <a:avLst/>
              <a:gdLst/>
              <a:ahLst/>
              <a:cxnLst/>
              <a:rect l="l" t="t" r="r" b="b"/>
              <a:pathLst>
                <a:path w="2728010" h="2728010">
                  <a:moveTo>
                    <a:pt x="0" y="0"/>
                  </a:moveTo>
                  <a:lnTo>
                    <a:pt x="2728009" y="0"/>
                  </a:lnTo>
                  <a:lnTo>
                    <a:pt x="2728009" y="2728010"/>
                  </a:lnTo>
                  <a:lnTo>
                    <a:pt x="0" y="2728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 flipH="1">
              <a:off x="2462095" y="12700"/>
              <a:ext cx="2728010" cy="2728010"/>
            </a:xfrm>
            <a:custGeom>
              <a:avLst/>
              <a:gdLst/>
              <a:ahLst/>
              <a:cxnLst/>
              <a:rect l="l" t="t" r="r" b="b"/>
              <a:pathLst>
                <a:path w="2728010" h="2728010">
                  <a:moveTo>
                    <a:pt x="2728009" y="0"/>
                  </a:moveTo>
                  <a:lnTo>
                    <a:pt x="0" y="0"/>
                  </a:lnTo>
                  <a:lnTo>
                    <a:pt x="0" y="2728010"/>
                  </a:lnTo>
                  <a:lnTo>
                    <a:pt x="2728009" y="2728010"/>
                  </a:lnTo>
                  <a:lnTo>
                    <a:pt x="272800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 rot="-5400000" flipH="1">
              <a:off x="11209777" y="8905449"/>
              <a:ext cx="2728010" cy="2728010"/>
            </a:xfrm>
            <a:custGeom>
              <a:avLst/>
              <a:gdLst/>
              <a:ahLst/>
              <a:cxnLst/>
              <a:rect l="l" t="t" r="r" b="b"/>
              <a:pathLst>
                <a:path w="2728010" h="2728010">
                  <a:moveTo>
                    <a:pt x="2728010" y="0"/>
                  </a:moveTo>
                  <a:lnTo>
                    <a:pt x="0" y="0"/>
                  </a:lnTo>
                  <a:lnTo>
                    <a:pt x="0" y="2728010"/>
                  </a:lnTo>
                  <a:lnTo>
                    <a:pt x="2728010" y="2728010"/>
                  </a:lnTo>
                  <a:lnTo>
                    <a:pt x="272801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185276" y="10037"/>
              <a:ext cx="2063585" cy="775564"/>
            </a:xfrm>
            <a:custGeom>
              <a:avLst/>
              <a:gdLst/>
              <a:ahLst/>
              <a:cxnLst/>
              <a:rect l="l" t="t" r="r" b="b"/>
              <a:pathLst>
                <a:path w="2063585" h="775564">
                  <a:moveTo>
                    <a:pt x="0" y="0"/>
                  </a:moveTo>
                  <a:lnTo>
                    <a:pt x="2063585" y="0"/>
                  </a:lnTo>
                  <a:lnTo>
                    <a:pt x="2063585" y="775564"/>
                  </a:lnTo>
                  <a:lnTo>
                    <a:pt x="0" y="775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 rot="-10800000">
              <a:off x="7236161" y="0"/>
              <a:ext cx="2063585" cy="775564"/>
            </a:xfrm>
            <a:custGeom>
              <a:avLst/>
              <a:gdLst/>
              <a:ahLst/>
              <a:cxnLst/>
              <a:rect l="l" t="t" r="r" b="b"/>
              <a:pathLst>
                <a:path w="2063585" h="775564">
                  <a:moveTo>
                    <a:pt x="0" y="0"/>
                  </a:moveTo>
                  <a:lnTo>
                    <a:pt x="2063584" y="0"/>
                  </a:lnTo>
                  <a:lnTo>
                    <a:pt x="2063584" y="775564"/>
                  </a:lnTo>
                  <a:lnTo>
                    <a:pt x="0" y="775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 rot="-5400000">
              <a:off x="1817162" y="3369497"/>
              <a:ext cx="2063585" cy="775564"/>
            </a:xfrm>
            <a:custGeom>
              <a:avLst/>
              <a:gdLst/>
              <a:ahLst/>
              <a:cxnLst/>
              <a:rect l="l" t="t" r="r" b="b"/>
              <a:pathLst>
                <a:path w="2063585" h="775564">
                  <a:moveTo>
                    <a:pt x="0" y="0"/>
                  </a:moveTo>
                  <a:lnTo>
                    <a:pt x="2063585" y="0"/>
                  </a:lnTo>
                  <a:lnTo>
                    <a:pt x="2063585" y="775564"/>
                  </a:lnTo>
                  <a:lnTo>
                    <a:pt x="0" y="775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 rot="5400000">
              <a:off x="10565767" y="3372020"/>
              <a:ext cx="2063585" cy="775564"/>
            </a:xfrm>
            <a:custGeom>
              <a:avLst/>
              <a:gdLst/>
              <a:ahLst/>
              <a:cxnLst/>
              <a:rect l="l" t="t" r="r" b="b"/>
              <a:pathLst>
                <a:path w="2063585" h="775564">
                  <a:moveTo>
                    <a:pt x="0" y="0"/>
                  </a:moveTo>
                  <a:lnTo>
                    <a:pt x="2063585" y="0"/>
                  </a:lnTo>
                  <a:lnTo>
                    <a:pt x="2063585" y="775564"/>
                  </a:lnTo>
                  <a:lnTo>
                    <a:pt x="0" y="775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 rot="5400000">
              <a:off x="10565767" y="5434990"/>
              <a:ext cx="2063585" cy="775564"/>
            </a:xfrm>
            <a:custGeom>
              <a:avLst/>
              <a:gdLst/>
              <a:ahLst/>
              <a:cxnLst/>
              <a:rect l="l" t="t" r="r" b="b"/>
              <a:pathLst>
                <a:path w="2063585" h="775564">
                  <a:moveTo>
                    <a:pt x="0" y="0"/>
                  </a:moveTo>
                  <a:lnTo>
                    <a:pt x="2063585" y="0"/>
                  </a:lnTo>
                  <a:lnTo>
                    <a:pt x="2063585" y="775564"/>
                  </a:lnTo>
                  <a:lnTo>
                    <a:pt x="0" y="775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 rot="5400000">
              <a:off x="10565767" y="7498575"/>
              <a:ext cx="2063585" cy="775564"/>
            </a:xfrm>
            <a:custGeom>
              <a:avLst/>
              <a:gdLst/>
              <a:ahLst/>
              <a:cxnLst/>
              <a:rect l="l" t="t" r="r" b="b"/>
              <a:pathLst>
                <a:path w="2063585" h="775564">
                  <a:moveTo>
                    <a:pt x="0" y="0"/>
                  </a:moveTo>
                  <a:lnTo>
                    <a:pt x="2063585" y="0"/>
                  </a:lnTo>
                  <a:lnTo>
                    <a:pt x="2063585" y="775564"/>
                  </a:lnTo>
                  <a:lnTo>
                    <a:pt x="0" y="775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 rot="-10800000" flipH="1">
              <a:off x="0" y="4776251"/>
              <a:ext cx="3234197" cy="1164311"/>
            </a:xfrm>
            <a:custGeom>
              <a:avLst/>
              <a:gdLst/>
              <a:ahLst/>
              <a:cxnLst/>
              <a:rect l="l" t="t" r="r" b="b"/>
              <a:pathLst>
                <a:path w="3234197" h="1164311">
                  <a:moveTo>
                    <a:pt x="3234197" y="0"/>
                  </a:moveTo>
                  <a:lnTo>
                    <a:pt x="0" y="0"/>
                  </a:lnTo>
                  <a:lnTo>
                    <a:pt x="0" y="1164311"/>
                  </a:lnTo>
                  <a:lnTo>
                    <a:pt x="3234197" y="1164311"/>
                  </a:lnTo>
                  <a:lnTo>
                    <a:pt x="3234197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187817" y="3390182"/>
            <a:ext cx="418575" cy="1183251"/>
          </a:xfrm>
          <a:custGeom>
            <a:avLst/>
            <a:gdLst/>
            <a:ahLst/>
            <a:cxnLst/>
            <a:rect l="l" t="t" r="r" b="b"/>
            <a:pathLst>
              <a:path w="418575" h="1183251">
                <a:moveTo>
                  <a:pt x="0" y="0"/>
                </a:moveTo>
                <a:lnTo>
                  <a:pt x="418575" y="0"/>
                </a:lnTo>
                <a:lnTo>
                  <a:pt x="418575" y="1183251"/>
                </a:lnTo>
                <a:lnTo>
                  <a:pt x="0" y="1183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277173" y="245116"/>
            <a:ext cx="6200180" cy="614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4"/>
              </a:lnSpc>
            </a:pPr>
            <a:r>
              <a:rPr lang="en-US" sz="4200">
                <a:solidFill>
                  <a:srgbClr val="000000"/>
                </a:solidFill>
                <a:latin typeface="Lato Heavy"/>
              </a:rPr>
              <a:t>ADOPTION ROADMAP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6406994" y="1933691"/>
            <a:ext cx="910327" cy="3676801"/>
            <a:chOff x="0" y="0"/>
            <a:chExt cx="1213769" cy="490240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13769" cy="2515583"/>
            </a:xfrm>
            <a:custGeom>
              <a:avLst/>
              <a:gdLst/>
              <a:ahLst/>
              <a:cxnLst/>
              <a:rect l="l" t="t" r="r" b="b"/>
              <a:pathLst>
                <a:path w="1213769" h="2515583">
                  <a:moveTo>
                    <a:pt x="0" y="0"/>
                  </a:moveTo>
                  <a:lnTo>
                    <a:pt x="1213769" y="0"/>
                  </a:lnTo>
                  <a:lnTo>
                    <a:pt x="1213769" y="2515583"/>
                  </a:lnTo>
                  <a:lnTo>
                    <a:pt x="0" y="25155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AutoShape 29"/>
            <p:cNvSpPr/>
            <p:nvPr/>
          </p:nvSpPr>
          <p:spPr>
            <a:xfrm flipV="1">
              <a:off x="366054" y="2143576"/>
              <a:ext cx="0" cy="2277164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AutoShape 30"/>
            <p:cNvSpPr/>
            <p:nvPr/>
          </p:nvSpPr>
          <p:spPr>
            <a:xfrm flipV="1">
              <a:off x="606262" y="2586421"/>
              <a:ext cx="0" cy="1502186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AutoShape 31"/>
            <p:cNvSpPr/>
            <p:nvPr/>
          </p:nvSpPr>
          <p:spPr>
            <a:xfrm flipV="1">
              <a:off x="830917" y="2358304"/>
              <a:ext cx="0" cy="2544097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Freeform 32"/>
          <p:cNvSpPr/>
          <p:nvPr/>
        </p:nvSpPr>
        <p:spPr>
          <a:xfrm>
            <a:off x="17324737" y="5300606"/>
            <a:ext cx="1547689" cy="581673"/>
          </a:xfrm>
          <a:custGeom>
            <a:avLst/>
            <a:gdLst/>
            <a:ahLst/>
            <a:cxnLst/>
            <a:rect l="l" t="t" r="r" b="b"/>
            <a:pathLst>
              <a:path w="1547689" h="581673">
                <a:moveTo>
                  <a:pt x="0" y="0"/>
                </a:moveTo>
                <a:lnTo>
                  <a:pt x="1547688" y="0"/>
                </a:lnTo>
                <a:lnTo>
                  <a:pt x="1547688" y="581673"/>
                </a:lnTo>
                <a:lnTo>
                  <a:pt x="0" y="5816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2520591" y="3766056"/>
            <a:ext cx="4906339" cy="4251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508" lvl="1" indent="-324754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Verdana Pro"/>
              </a:rPr>
              <a:t>Identify the target audience.</a:t>
            </a:r>
          </a:p>
          <a:p>
            <a:pPr marL="649508" lvl="1" indent="-324754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Verdana Pro"/>
              </a:rPr>
              <a:t>Partner with Amazon and pharmaceuticals.</a:t>
            </a:r>
          </a:p>
          <a:p>
            <a:pPr marL="649508" lvl="1" indent="-324754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Verdana Pro"/>
              </a:rPr>
              <a:t>Collect data on existing structures and train the Gen AI Model.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80971" y="2937244"/>
            <a:ext cx="4625601" cy="765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ctive Heart"/>
              </a:rPr>
              <a:t>Preparation Phase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435282" y="819437"/>
            <a:ext cx="4625601" cy="765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ctive Heart"/>
              </a:rPr>
              <a:t>Scaling Phase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823709" y="1746524"/>
            <a:ext cx="6077427" cy="5853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508" lvl="1" indent="-324754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Verdana Pro"/>
              </a:rPr>
              <a:t>Establish the models across different marketing regions.</a:t>
            </a:r>
          </a:p>
          <a:p>
            <a:pPr marL="649508" lvl="1" indent="-324754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Verdana Pro"/>
              </a:rPr>
              <a:t>Expand training of marketing teams to be proficient in using the Gen AI Technology.</a:t>
            </a:r>
          </a:p>
          <a:p>
            <a:pPr marL="649508" lvl="1" indent="-324754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Verdana Pro"/>
              </a:rPr>
              <a:t>Get mechanisms for monitoring and evaluating the long-term impact of the performance of Gen AI on pharmaceutical marketing. </a:t>
            </a:r>
          </a:p>
        </p:txBody>
      </p:sp>
      <p:grpSp>
        <p:nvGrpSpPr>
          <p:cNvPr id="37" name="Group 37"/>
          <p:cNvGrpSpPr/>
          <p:nvPr/>
        </p:nvGrpSpPr>
        <p:grpSpPr>
          <a:xfrm rot="-10800000">
            <a:off x="6947596" y="1028700"/>
            <a:ext cx="10453340" cy="8725094"/>
            <a:chOff x="0" y="0"/>
            <a:chExt cx="13937787" cy="11633459"/>
          </a:xfrm>
        </p:grpSpPr>
        <p:sp>
          <p:nvSpPr>
            <p:cNvPr id="38" name="Freeform 38"/>
            <p:cNvSpPr/>
            <p:nvPr/>
          </p:nvSpPr>
          <p:spPr>
            <a:xfrm>
              <a:off x="9257332" y="0"/>
              <a:ext cx="2728010" cy="2728010"/>
            </a:xfrm>
            <a:custGeom>
              <a:avLst/>
              <a:gdLst/>
              <a:ahLst/>
              <a:cxnLst/>
              <a:rect l="l" t="t" r="r" b="b"/>
              <a:pathLst>
                <a:path w="2728010" h="2728010">
                  <a:moveTo>
                    <a:pt x="0" y="0"/>
                  </a:moveTo>
                  <a:lnTo>
                    <a:pt x="2728009" y="0"/>
                  </a:lnTo>
                  <a:lnTo>
                    <a:pt x="2728009" y="2728010"/>
                  </a:lnTo>
                  <a:lnTo>
                    <a:pt x="0" y="2728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9"/>
            <p:cNvSpPr/>
            <p:nvPr/>
          </p:nvSpPr>
          <p:spPr>
            <a:xfrm flipH="1">
              <a:off x="2462095" y="12700"/>
              <a:ext cx="2728010" cy="2728010"/>
            </a:xfrm>
            <a:custGeom>
              <a:avLst/>
              <a:gdLst/>
              <a:ahLst/>
              <a:cxnLst/>
              <a:rect l="l" t="t" r="r" b="b"/>
              <a:pathLst>
                <a:path w="2728010" h="2728010">
                  <a:moveTo>
                    <a:pt x="2728009" y="0"/>
                  </a:moveTo>
                  <a:lnTo>
                    <a:pt x="0" y="0"/>
                  </a:lnTo>
                  <a:lnTo>
                    <a:pt x="0" y="2728010"/>
                  </a:lnTo>
                  <a:lnTo>
                    <a:pt x="2728009" y="2728010"/>
                  </a:lnTo>
                  <a:lnTo>
                    <a:pt x="272800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40"/>
            <p:cNvSpPr/>
            <p:nvPr/>
          </p:nvSpPr>
          <p:spPr>
            <a:xfrm rot="-5400000" flipH="1">
              <a:off x="11209777" y="8905449"/>
              <a:ext cx="2728010" cy="2728010"/>
            </a:xfrm>
            <a:custGeom>
              <a:avLst/>
              <a:gdLst/>
              <a:ahLst/>
              <a:cxnLst/>
              <a:rect l="l" t="t" r="r" b="b"/>
              <a:pathLst>
                <a:path w="2728010" h="2728010">
                  <a:moveTo>
                    <a:pt x="2728010" y="0"/>
                  </a:moveTo>
                  <a:lnTo>
                    <a:pt x="0" y="0"/>
                  </a:lnTo>
                  <a:lnTo>
                    <a:pt x="0" y="2728010"/>
                  </a:lnTo>
                  <a:lnTo>
                    <a:pt x="2728010" y="2728010"/>
                  </a:lnTo>
                  <a:lnTo>
                    <a:pt x="272801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5185276" y="10037"/>
              <a:ext cx="2063585" cy="775564"/>
            </a:xfrm>
            <a:custGeom>
              <a:avLst/>
              <a:gdLst/>
              <a:ahLst/>
              <a:cxnLst/>
              <a:rect l="l" t="t" r="r" b="b"/>
              <a:pathLst>
                <a:path w="2063585" h="775564">
                  <a:moveTo>
                    <a:pt x="0" y="0"/>
                  </a:moveTo>
                  <a:lnTo>
                    <a:pt x="2063585" y="0"/>
                  </a:lnTo>
                  <a:lnTo>
                    <a:pt x="2063585" y="775564"/>
                  </a:lnTo>
                  <a:lnTo>
                    <a:pt x="0" y="775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2"/>
            <p:cNvSpPr/>
            <p:nvPr/>
          </p:nvSpPr>
          <p:spPr>
            <a:xfrm rot="-10800000">
              <a:off x="7236161" y="0"/>
              <a:ext cx="2063585" cy="775564"/>
            </a:xfrm>
            <a:custGeom>
              <a:avLst/>
              <a:gdLst/>
              <a:ahLst/>
              <a:cxnLst/>
              <a:rect l="l" t="t" r="r" b="b"/>
              <a:pathLst>
                <a:path w="2063585" h="775564">
                  <a:moveTo>
                    <a:pt x="0" y="0"/>
                  </a:moveTo>
                  <a:lnTo>
                    <a:pt x="2063584" y="0"/>
                  </a:lnTo>
                  <a:lnTo>
                    <a:pt x="2063584" y="775564"/>
                  </a:lnTo>
                  <a:lnTo>
                    <a:pt x="0" y="775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3"/>
            <p:cNvSpPr/>
            <p:nvPr/>
          </p:nvSpPr>
          <p:spPr>
            <a:xfrm rot="-5400000">
              <a:off x="1817162" y="3369497"/>
              <a:ext cx="2063585" cy="775564"/>
            </a:xfrm>
            <a:custGeom>
              <a:avLst/>
              <a:gdLst/>
              <a:ahLst/>
              <a:cxnLst/>
              <a:rect l="l" t="t" r="r" b="b"/>
              <a:pathLst>
                <a:path w="2063585" h="775564">
                  <a:moveTo>
                    <a:pt x="0" y="0"/>
                  </a:moveTo>
                  <a:lnTo>
                    <a:pt x="2063585" y="0"/>
                  </a:lnTo>
                  <a:lnTo>
                    <a:pt x="2063585" y="775564"/>
                  </a:lnTo>
                  <a:lnTo>
                    <a:pt x="0" y="775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4"/>
            <p:cNvSpPr/>
            <p:nvPr/>
          </p:nvSpPr>
          <p:spPr>
            <a:xfrm rot="5400000">
              <a:off x="10565767" y="3372020"/>
              <a:ext cx="2063585" cy="775564"/>
            </a:xfrm>
            <a:custGeom>
              <a:avLst/>
              <a:gdLst/>
              <a:ahLst/>
              <a:cxnLst/>
              <a:rect l="l" t="t" r="r" b="b"/>
              <a:pathLst>
                <a:path w="2063585" h="775564">
                  <a:moveTo>
                    <a:pt x="0" y="0"/>
                  </a:moveTo>
                  <a:lnTo>
                    <a:pt x="2063585" y="0"/>
                  </a:lnTo>
                  <a:lnTo>
                    <a:pt x="2063585" y="775564"/>
                  </a:lnTo>
                  <a:lnTo>
                    <a:pt x="0" y="775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5"/>
            <p:cNvSpPr/>
            <p:nvPr/>
          </p:nvSpPr>
          <p:spPr>
            <a:xfrm rot="5400000">
              <a:off x="10565767" y="5434990"/>
              <a:ext cx="2063585" cy="775564"/>
            </a:xfrm>
            <a:custGeom>
              <a:avLst/>
              <a:gdLst/>
              <a:ahLst/>
              <a:cxnLst/>
              <a:rect l="l" t="t" r="r" b="b"/>
              <a:pathLst>
                <a:path w="2063585" h="775564">
                  <a:moveTo>
                    <a:pt x="0" y="0"/>
                  </a:moveTo>
                  <a:lnTo>
                    <a:pt x="2063585" y="0"/>
                  </a:lnTo>
                  <a:lnTo>
                    <a:pt x="2063585" y="775564"/>
                  </a:lnTo>
                  <a:lnTo>
                    <a:pt x="0" y="775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6"/>
            <p:cNvSpPr/>
            <p:nvPr/>
          </p:nvSpPr>
          <p:spPr>
            <a:xfrm rot="5400000">
              <a:off x="10565767" y="7498575"/>
              <a:ext cx="2063585" cy="775564"/>
            </a:xfrm>
            <a:custGeom>
              <a:avLst/>
              <a:gdLst/>
              <a:ahLst/>
              <a:cxnLst/>
              <a:rect l="l" t="t" r="r" b="b"/>
              <a:pathLst>
                <a:path w="2063585" h="775564">
                  <a:moveTo>
                    <a:pt x="0" y="0"/>
                  </a:moveTo>
                  <a:lnTo>
                    <a:pt x="2063585" y="0"/>
                  </a:lnTo>
                  <a:lnTo>
                    <a:pt x="2063585" y="775564"/>
                  </a:lnTo>
                  <a:lnTo>
                    <a:pt x="0" y="775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7"/>
            <p:cNvSpPr/>
            <p:nvPr/>
          </p:nvSpPr>
          <p:spPr>
            <a:xfrm rot="-10800000" flipH="1">
              <a:off x="0" y="4776251"/>
              <a:ext cx="3234197" cy="1164311"/>
            </a:xfrm>
            <a:custGeom>
              <a:avLst/>
              <a:gdLst/>
              <a:ahLst/>
              <a:cxnLst/>
              <a:rect l="l" t="t" r="r" b="b"/>
              <a:pathLst>
                <a:path w="3234197" h="1164311">
                  <a:moveTo>
                    <a:pt x="3234197" y="0"/>
                  </a:moveTo>
                  <a:lnTo>
                    <a:pt x="0" y="0"/>
                  </a:lnTo>
                  <a:lnTo>
                    <a:pt x="0" y="1164311"/>
                  </a:lnTo>
                  <a:lnTo>
                    <a:pt x="3234197" y="1164311"/>
                  </a:lnTo>
                  <a:lnTo>
                    <a:pt x="3234197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876820" y="6935940"/>
            <a:ext cx="9005116" cy="7805929"/>
            <a:chOff x="0" y="0"/>
            <a:chExt cx="12006822" cy="10407906"/>
          </a:xfrm>
        </p:grpSpPr>
        <p:grpSp>
          <p:nvGrpSpPr>
            <p:cNvPr id="49" name="Group 49"/>
            <p:cNvGrpSpPr/>
            <p:nvPr/>
          </p:nvGrpSpPr>
          <p:grpSpPr>
            <a:xfrm rot="-7212663">
              <a:off x="3012558" y="-1520"/>
              <a:ext cx="5981705" cy="10410946"/>
              <a:chOff x="0" y="0"/>
              <a:chExt cx="812800" cy="141465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14146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14650">
                    <a:moveTo>
                      <a:pt x="406400" y="0"/>
                    </a:moveTo>
                    <a:lnTo>
                      <a:pt x="812800" y="707325"/>
                    </a:lnTo>
                    <a:lnTo>
                      <a:pt x="406400" y="1414650"/>
                    </a:lnTo>
                    <a:lnTo>
                      <a:pt x="0" y="70732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2D4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139700" y="205043"/>
                <a:ext cx="533400" cy="9664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2" name="Freeform 52"/>
            <p:cNvSpPr/>
            <p:nvPr/>
          </p:nvSpPr>
          <p:spPr>
            <a:xfrm>
              <a:off x="4286993" y="3371031"/>
              <a:ext cx="921682" cy="551433"/>
            </a:xfrm>
            <a:custGeom>
              <a:avLst/>
              <a:gdLst/>
              <a:ahLst/>
              <a:cxnLst/>
              <a:rect l="l" t="t" r="r" b="b"/>
              <a:pathLst>
                <a:path w="921682" h="551433">
                  <a:moveTo>
                    <a:pt x="0" y="0"/>
                  </a:moveTo>
                  <a:lnTo>
                    <a:pt x="921682" y="0"/>
                  </a:lnTo>
                  <a:lnTo>
                    <a:pt x="921682" y="551434"/>
                  </a:lnTo>
                  <a:lnTo>
                    <a:pt x="0" y="55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268" b="-26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5474816" y="3152065"/>
              <a:ext cx="2913873" cy="1068420"/>
            </a:xfrm>
            <a:custGeom>
              <a:avLst/>
              <a:gdLst/>
              <a:ahLst/>
              <a:cxnLst/>
              <a:rect l="l" t="t" r="r" b="b"/>
              <a:pathLst>
                <a:path w="2913873" h="1068420">
                  <a:moveTo>
                    <a:pt x="0" y="0"/>
                  </a:moveTo>
                  <a:lnTo>
                    <a:pt x="2913874" y="0"/>
                  </a:lnTo>
                  <a:lnTo>
                    <a:pt x="2913874" y="1068420"/>
                  </a:lnTo>
                  <a:lnTo>
                    <a:pt x="0" y="1068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t="-395" b="-39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51226" y="7900223"/>
            <a:ext cx="1646080" cy="1646080"/>
            <a:chOff x="0" y="0"/>
            <a:chExt cx="2194773" cy="219477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194773" cy="2194773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71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568099" y="224938"/>
              <a:ext cx="1083842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Lato Heavy"/>
                </a:rPr>
                <a:t>PHASE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42819" y="535453"/>
              <a:ext cx="737131" cy="10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Lato Heavy"/>
                </a:rPr>
                <a:t>4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6947596" y="1028700"/>
            <a:ext cx="10453340" cy="8725094"/>
            <a:chOff x="0" y="0"/>
            <a:chExt cx="13937787" cy="11633459"/>
          </a:xfrm>
        </p:grpSpPr>
        <p:sp>
          <p:nvSpPr>
            <p:cNvPr id="9" name="Freeform 9"/>
            <p:cNvSpPr/>
            <p:nvPr/>
          </p:nvSpPr>
          <p:spPr>
            <a:xfrm>
              <a:off x="9257332" y="0"/>
              <a:ext cx="2728010" cy="2728010"/>
            </a:xfrm>
            <a:custGeom>
              <a:avLst/>
              <a:gdLst/>
              <a:ahLst/>
              <a:cxnLst/>
              <a:rect l="l" t="t" r="r" b="b"/>
              <a:pathLst>
                <a:path w="2728010" h="2728010">
                  <a:moveTo>
                    <a:pt x="0" y="0"/>
                  </a:moveTo>
                  <a:lnTo>
                    <a:pt x="2728009" y="0"/>
                  </a:lnTo>
                  <a:lnTo>
                    <a:pt x="2728009" y="2728010"/>
                  </a:lnTo>
                  <a:lnTo>
                    <a:pt x="0" y="2728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2462095" y="12700"/>
              <a:ext cx="2728010" cy="2728010"/>
            </a:xfrm>
            <a:custGeom>
              <a:avLst/>
              <a:gdLst/>
              <a:ahLst/>
              <a:cxnLst/>
              <a:rect l="l" t="t" r="r" b="b"/>
              <a:pathLst>
                <a:path w="2728010" h="2728010">
                  <a:moveTo>
                    <a:pt x="2728009" y="0"/>
                  </a:moveTo>
                  <a:lnTo>
                    <a:pt x="0" y="0"/>
                  </a:lnTo>
                  <a:lnTo>
                    <a:pt x="0" y="2728010"/>
                  </a:lnTo>
                  <a:lnTo>
                    <a:pt x="2728009" y="2728010"/>
                  </a:lnTo>
                  <a:lnTo>
                    <a:pt x="272800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 rot="-5400000" flipH="1">
              <a:off x="11209777" y="8905449"/>
              <a:ext cx="2728010" cy="2728010"/>
            </a:xfrm>
            <a:custGeom>
              <a:avLst/>
              <a:gdLst/>
              <a:ahLst/>
              <a:cxnLst/>
              <a:rect l="l" t="t" r="r" b="b"/>
              <a:pathLst>
                <a:path w="2728010" h="2728010">
                  <a:moveTo>
                    <a:pt x="2728010" y="0"/>
                  </a:moveTo>
                  <a:lnTo>
                    <a:pt x="0" y="0"/>
                  </a:lnTo>
                  <a:lnTo>
                    <a:pt x="0" y="2728010"/>
                  </a:lnTo>
                  <a:lnTo>
                    <a:pt x="2728010" y="2728010"/>
                  </a:lnTo>
                  <a:lnTo>
                    <a:pt x="272801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5185276" y="10037"/>
              <a:ext cx="2063585" cy="775564"/>
            </a:xfrm>
            <a:custGeom>
              <a:avLst/>
              <a:gdLst/>
              <a:ahLst/>
              <a:cxnLst/>
              <a:rect l="l" t="t" r="r" b="b"/>
              <a:pathLst>
                <a:path w="2063585" h="775564">
                  <a:moveTo>
                    <a:pt x="0" y="0"/>
                  </a:moveTo>
                  <a:lnTo>
                    <a:pt x="2063585" y="0"/>
                  </a:lnTo>
                  <a:lnTo>
                    <a:pt x="2063585" y="775564"/>
                  </a:lnTo>
                  <a:lnTo>
                    <a:pt x="0" y="775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 rot="-10800000">
              <a:off x="7236161" y="0"/>
              <a:ext cx="2063585" cy="775564"/>
            </a:xfrm>
            <a:custGeom>
              <a:avLst/>
              <a:gdLst/>
              <a:ahLst/>
              <a:cxnLst/>
              <a:rect l="l" t="t" r="r" b="b"/>
              <a:pathLst>
                <a:path w="2063585" h="775564">
                  <a:moveTo>
                    <a:pt x="0" y="0"/>
                  </a:moveTo>
                  <a:lnTo>
                    <a:pt x="2063584" y="0"/>
                  </a:lnTo>
                  <a:lnTo>
                    <a:pt x="2063584" y="775564"/>
                  </a:lnTo>
                  <a:lnTo>
                    <a:pt x="0" y="775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 rot="-5400000">
              <a:off x="1817162" y="3369497"/>
              <a:ext cx="2063585" cy="775564"/>
            </a:xfrm>
            <a:custGeom>
              <a:avLst/>
              <a:gdLst/>
              <a:ahLst/>
              <a:cxnLst/>
              <a:rect l="l" t="t" r="r" b="b"/>
              <a:pathLst>
                <a:path w="2063585" h="775564">
                  <a:moveTo>
                    <a:pt x="0" y="0"/>
                  </a:moveTo>
                  <a:lnTo>
                    <a:pt x="2063585" y="0"/>
                  </a:lnTo>
                  <a:lnTo>
                    <a:pt x="2063585" y="775564"/>
                  </a:lnTo>
                  <a:lnTo>
                    <a:pt x="0" y="775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 rot="5400000">
              <a:off x="10565767" y="3372020"/>
              <a:ext cx="2063585" cy="775564"/>
            </a:xfrm>
            <a:custGeom>
              <a:avLst/>
              <a:gdLst/>
              <a:ahLst/>
              <a:cxnLst/>
              <a:rect l="l" t="t" r="r" b="b"/>
              <a:pathLst>
                <a:path w="2063585" h="775564">
                  <a:moveTo>
                    <a:pt x="0" y="0"/>
                  </a:moveTo>
                  <a:lnTo>
                    <a:pt x="2063585" y="0"/>
                  </a:lnTo>
                  <a:lnTo>
                    <a:pt x="2063585" y="775564"/>
                  </a:lnTo>
                  <a:lnTo>
                    <a:pt x="0" y="775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 rot="5400000">
              <a:off x="10565767" y="5434990"/>
              <a:ext cx="2063585" cy="775564"/>
            </a:xfrm>
            <a:custGeom>
              <a:avLst/>
              <a:gdLst/>
              <a:ahLst/>
              <a:cxnLst/>
              <a:rect l="l" t="t" r="r" b="b"/>
              <a:pathLst>
                <a:path w="2063585" h="775564">
                  <a:moveTo>
                    <a:pt x="0" y="0"/>
                  </a:moveTo>
                  <a:lnTo>
                    <a:pt x="2063585" y="0"/>
                  </a:lnTo>
                  <a:lnTo>
                    <a:pt x="2063585" y="775564"/>
                  </a:lnTo>
                  <a:lnTo>
                    <a:pt x="0" y="775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 rot="5400000">
              <a:off x="10565767" y="7498575"/>
              <a:ext cx="2063585" cy="775564"/>
            </a:xfrm>
            <a:custGeom>
              <a:avLst/>
              <a:gdLst/>
              <a:ahLst/>
              <a:cxnLst/>
              <a:rect l="l" t="t" r="r" b="b"/>
              <a:pathLst>
                <a:path w="2063585" h="775564">
                  <a:moveTo>
                    <a:pt x="0" y="0"/>
                  </a:moveTo>
                  <a:lnTo>
                    <a:pt x="2063585" y="0"/>
                  </a:lnTo>
                  <a:lnTo>
                    <a:pt x="2063585" y="775564"/>
                  </a:lnTo>
                  <a:lnTo>
                    <a:pt x="0" y="775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 rot="-10800000" flipH="1">
              <a:off x="0" y="4776251"/>
              <a:ext cx="3234197" cy="1164311"/>
            </a:xfrm>
            <a:custGeom>
              <a:avLst/>
              <a:gdLst/>
              <a:ahLst/>
              <a:cxnLst/>
              <a:rect l="l" t="t" r="r" b="b"/>
              <a:pathLst>
                <a:path w="3234197" h="1164311">
                  <a:moveTo>
                    <a:pt x="3234197" y="0"/>
                  </a:moveTo>
                  <a:lnTo>
                    <a:pt x="0" y="0"/>
                  </a:lnTo>
                  <a:lnTo>
                    <a:pt x="0" y="1164311"/>
                  </a:lnTo>
                  <a:lnTo>
                    <a:pt x="3234197" y="1164311"/>
                  </a:lnTo>
                  <a:lnTo>
                    <a:pt x="3234197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876820" y="6935940"/>
            <a:ext cx="9005116" cy="7805929"/>
            <a:chOff x="0" y="0"/>
            <a:chExt cx="12006822" cy="10407906"/>
          </a:xfrm>
        </p:grpSpPr>
        <p:grpSp>
          <p:nvGrpSpPr>
            <p:cNvPr id="20" name="Group 20"/>
            <p:cNvGrpSpPr/>
            <p:nvPr/>
          </p:nvGrpSpPr>
          <p:grpSpPr>
            <a:xfrm rot="-7212663">
              <a:off x="3012558" y="-1520"/>
              <a:ext cx="5981705" cy="10410946"/>
              <a:chOff x="0" y="0"/>
              <a:chExt cx="812800" cy="141465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14146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14650">
                    <a:moveTo>
                      <a:pt x="406400" y="0"/>
                    </a:moveTo>
                    <a:lnTo>
                      <a:pt x="812800" y="707325"/>
                    </a:lnTo>
                    <a:lnTo>
                      <a:pt x="406400" y="1414650"/>
                    </a:lnTo>
                    <a:lnTo>
                      <a:pt x="0" y="70732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2D4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139700" y="205043"/>
                <a:ext cx="533400" cy="9664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4286993" y="3371031"/>
              <a:ext cx="921682" cy="551433"/>
            </a:xfrm>
            <a:custGeom>
              <a:avLst/>
              <a:gdLst/>
              <a:ahLst/>
              <a:cxnLst/>
              <a:rect l="l" t="t" r="r" b="b"/>
              <a:pathLst>
                <a:path w="921682" h="551433">
                  <a:moveTo>
                    <a:pt x="0" y="0"/>
                  </a:moveTo>
                  <a:lnTo>
                    <a:pt x="921682" y="0"/>
                  </a:lnTo>
                  <a:lnTo>
                    <a:pt x="921682" y="551434"/>
                  </a:lnTo>
                  <a:lnTo>
                    <a:pt x="0" y="55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268" b="-26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5474816" y="3152065"/>
              <a:ext cx="2913873" cy="1068420"/>
            </a:xfrm>
            <a:custGeom>
              <a:avLst/>
              <a:gdLst/>
              <a:ahLst/>
              <a:cxnLst/>
              <a:rect l="l" t="t" r="r" b="b"/>
              <a:pathLst>
                <a:path w="2913873" h="1068420">
                  <a:moveTo>
                    <a:pt x="0" y="0"/>
                  </a:moveTo>
                  <a:lnTo>
                    <a:pt x="2913874" y="0"/>
                  </a:lnTo>
                  <a:lnTo>
                    <a:pt x="2913874" y="1068420"/>
                  </a:lnTo>
                  <a:lnTo>
                    <a:pt x="0" y="1068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t="-395" b="-39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6936987" y="1021172"/>
            <a:ext cx="2046007" cy="2046007"/>
          </a:xfrm>
          <a:custGeom>
            <a:avLst/>
            <a:gdLst/>
            <a:ahLst/>
            <a:cxnLst/>
            <a:rect l="l" t="t" r="r" b="b"/>
            <a:pathLst>
              <a:path w="2046007" h="2046007">
                <a:moveTo>
                  <a:pt x="0" y="0"/>
                </a:moveTo>
                <a:lnTo>
                  <a:pt x="2046008" y="0"/>
                </a:lnTo>
                <a:lnTo>
                  <a:pt x="2046008" y="2046007"/>
                </a:lnTo>
                <a:lnTo>
                  <a:pt x="0" y="2046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flipH="1">
            <a:off x="1840559" y="1030697"/>
            <a:ext cx="2046007" cy="2046007"/>
          </a:xfrm>
          <a:custGeom>
            <a:avLst/>
            <a:gdLst/>
            <a:ahLst/>
            <a:cxnLst/>
            <a:rect l="l" t="t" r="r" b="b"/>
            <a:pathLst>
              <a:path w="2046007" h="2046007">
                <a:moveTo>
                  <a:pt x="2046008" y="0"/>
                </a:moveTo>
                <a:lnTo>
                  <a:pt x="0" y="0"/>
                </a:lnTo>
                <a:lnTo>
                  <a:pt x="0" y="2046007"/>
                </a:lnTo>
                <a:lnTo>
                  <a:pt x="2046008" y="2046007"/>
                </a:lnTo>
                <a:lnTo>
                  <a:pt x="20460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-5400000" flipH="1">
            <a:off x="8401322" y="7700259"/>
            <a:ext cx="2046007" cy="2046007"/>
          </a:xfrm>
          <a:custGeom>
            <a:avLst/>
            <a:gdLst/>
            <a:ahLst/>
            <a:cxnLst/>
            <a:rect l="l" t="t" r="r" b="b"/>
            <a:pathLst>
              <a:path w="2046007" h="2046007">
                <a:moveTo>
                  <a:pt x="2046007" y="0"/>
                </a:moveTo>
                <a:lnTo>
                  <a:pt x="0" y="0"/>
                </a:lnTo>
                <a:lnTo>
                  <a:pt x="0" y="2046008"/>
                </a:lnTo>
                <a:lnTo>
                  <a:pt x="2046007" y="2046008"/>
                </a:lnTo>
                <a:lnTo>
                  <a:pt x="20460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4607594" y="1021172"/>
            <a:ext cx="1646080" cy="1646080"/>
            <a:chOff x="0" y="0"/>
            <a:chExt cx="2194773" cy="2194773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2194773" cy="2194773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719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561782" y="1490778"/>
              <a:ext cx="1083842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Lato Heavy"/>
                </a:rPr>
                <a:t>PHASE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28821" y="521057"/>
              <a:ext cx="737131" cy="10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Lato Heavy"/>
                </a:rPr>
                <a:t>3</a:t>
              </a:r>
            </a:p>
          </p:txBody>
        </p:sp>
      </p:grpSp>
      <p:sp>
        <p:nvSpPr>
          <p:cNvPr id="34" name="Freeform 34"/>
          <p:cNvSpPr/>
          <p:nvPr/>
        </p:nvSpPr>
        <p:spPr>
          <a:xfrm>
            <a:off x="3882945" y="1028700"/>
            <a:ext cx="1547689" cy="581673"/>
          </a:xfrm>
          <a:custGeom>
            <a:avLst/>
            <a:gdLst/>
            <a:ahLst/>
            <a:cxnLst/>
            <a:rect l="l" t="t" r="r" b="b"/>
            <a:pathLst>
              <a:path w="1547689" h="581673">
                <a:moveTo>
                  <a:pt x="0" y="0"/>
                </a:moveTo>
                <a:lnTo>
                  <a:pt x="1547689" y="0"/>
                </a:lnTo>
                <a:lnTo>
                  <a:pt x="1547689" y="581673"/>
                </a:lnTo>
                <a:lnTo>
                  <a:pt x="0" y="5816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 rot="-10800000">
            <a:off x="5421109" y="1021172"/>
            <a:ext cx="1547689" cy="581673"/>
          </a:xfrm>
          <a:custGeom>
            <a:avLst/>
            <a:gdLst/>
            <a:ahLst/>
            <a:cxnLst/>
            <a:rect l="l" t="t" r="r" b="b"/>
            <a:pathLst>
              <a:path w="1547689" h="581673">
                <a:moveTo>
                  <a:pt x="0" y="0"/>
                </a:moveTo>
                <a:lnTo>
                  <a:pt x="1547689" y="0"/>
                </a:lnTo>
                <a:lnTo>
                  <a:pt x="1547689" y="581673"/>
                </a:lnTo>
                <a:lnTo>
                  <a:pt x="0" y="5816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 rot="-5400000">
            <a:off x="1356860" y="3548295"/>
            <a:ext cx="1547689" cy="581673"/>
          </a:xfrm>
          <a:custGeom>
            <a:avLst/>
            <a:gdLst/>
            <a:ahLst/>
            <a:cxnLst/>
            <a:rect l="l" t="t" r="r" b="b"/>
            <a:pathLst>
              <a:path w="1547689" h="581673">
                <a:moveTo>
                  <a:pt x="0" y="0"/>
                </a:moveTo>
                <a:lnTo>
                  <a:pt x="1547689" y="0"/>
                </a:lnTo>
                <a:lnTo>
                  <a:pt x="1547689" y="581673"/>
                </a:lnTo>
                <a:lnTo>
                  <a:pt x="0" y="5816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 rot="5400000">
            <a:off x="7918314" y="3550187"/>
            <a:ext cx="1547689" cy="581673"/>
          </a:xfrm>
          <a:custGeom>
            <a:avLst/>
            <a:gdLst/>
            <a:ahLst/>
            <a:cxnLst/>
            <a:rect l="l" t="t" r="r" b="b"/>
            <a:pathLst>
              <a:path w="1547689" h="581673">
                <a:moveTo>
                  <a:pt x="0" y="0"/>
                </a:moveTo>
                <a:lnTo>
                  <a:pt x="1547688" y="0"/>
                </a:lnTo>
                <a:lnTo>
                  <a:pt x="1547688" y="581673"/>
                </a:lnTo>
                <a:lnTo>
                  <a:pt x="0" y="5816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 rot="5400000">
            <a:off x="7918314" y="5097415"/>
            <a:ext cx="1547689" cy="581673"/>
          </a:xfrm>
          <a:custGeom>
            <a:avLst/>
            <a:gdLst/>
            <a:ahLst/>
            <a:cxnLst/>
            <a:rect l="l" t="t" r="r" b="b"/>
            <a:pathLst>
              <a:path w="1547689" h="581673">
                <a:moveTo>
                  <a:pt x="0" y="0"/>
                </a:moveTo>
                <a:lnTo>
                  <a:pt x="1547688" y="0"/>
                </a:lnTo>
                <a:lnTo>
                  <a:pt x="1547688" y="581673"/>
                </a:lnTo>
                <a:lnTo>
                  <a:pt x="0" y="5816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 rot="5400000">
            <a:off x="7918314" y="6645104"/>
            <a:ext cx="1547689" cy="581673"/>
          </a:xfrm>
          <a:custGeom>
            <a:avLst/>
            <a:gdLst/>
            <a:ahLst/>
            <a:cxnLst/>
            <a:rect l="l" t="t" r="r" b="b"/>
            <a:pathLst>
              <a:path w="1547689" h="581673">
                <a:moveTo>
                  <a:pt x="0" y="0"/>
                </a:moveTo>
                <a:lnTo>
                  <a:pt x="1547688" y="0"/>
                </a:lnTo>
                <a:lnTo>
                  <a:pt x="1547688" y="581672"/>
                </a:lnTo>
                <a:lnTo>
                  <a:pt x="0" y="581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 rot="-10800000" flipH="1">
            <a:off x="-6011" y="4603360"/>
            <a:ext cx="2425648" cy="873233"/>
          </a:xfrm>
          <a:custGeom>
            <a:avLst/>
            <a:gdLst/>
            <a:ahLst/>
            <a:cxnLst/>
            <a:rect l="l" t="t" r="r" b="b"/>
            <a:pathLst>
              <a:path w="2425648" h="873233">
                <a:moveTo>
                  <a:pt x="2425648" y="0"/>
                </a:moveTo>
                <a:lnTo>
                  <a:pt x="0" y="0"/>
                </a:lnTo>
                <a:lnTo>
                  <a:pt x="0" y="873234"/>
                </a:lnTo>
                <a:lnTo>
                  <a:pt x="2425648" y="873234"/>
                </a:lnTo>
                <a:lnTo>
                  <a:pt x="242564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1187817" y="3390182"/>
            <a:ext cx="418575" cy="1183251"/>
          </a:xfrm>
          <a:custGeom>
            <a:avLst/>
            <a:gdLst/>
            <a:ahLst/>
            <a:cxnLst/>
            <a:rect l="l" t="t" r="r" b="b"/>
            <a:pathLst>
              <a:path w="418575" h="1183251">
                <a:moveTo>
                  <a:pt x="0" y="0"/>
                </a:moveTo>
                <a:lnTo>
                  <a:pt x="418575" y="0"/>
                </a:lnTo>
                <a:lnTo>
                  <a:pt x="418575" y="1183251"/>
                </a:lnTo>
                <a:lnTo>
                  <a:pt x="0" y="11832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2" name="Group 42"/>
          <p:cNvGrpSpPr/>
          <p:nvPr/>
        </p:nvGrpSpPr>
        <p:grpSpPr>
          <a:xfrm>
            <a:off x="16406994" y="1933691"/>
            <a:ext cx="910327" cy="3676801"/>
            <a:chOff x="0" y="0"/>
            <a:chExt cx="1213769" cy="490240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213769" cy="2515583"/>
            </a:xfrm>
            <a:custGeom>
              <a:avLst/>
              <a:gdLst/>
              <a:ahLst/>
              <a:cxnLst/>
              <a:rect l="l" t="t" r="r" b="b"/>
              <a:pathLst>
                <a:path w="1213769" h="2515583">
                  <a:moveTo>
                    <a:pt x="0" y="0"/>
                  </a:moveTo>
                  <a:lnTo>
                    <a:pt x="1213769" y="0"/>
                  </a:lnTo>
                  <a:lnTo>
                    <a:pt x="1213769" y="2515583"/>
                  </a:lnTo>
                  <a:lnTo>
                    <a:pt x="0" y="25155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AutoShape 44"/>
            <p:cNvSpPr/>
            <p:nvPr/>
          </p:nvSpPr>
          <p:spPr>
            <a:xfrm flipV="1">
              <a:off x="366054" y="2143576"/>
              <a:ext cx="0" cy="2277164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AutoShape 45"/>
            <p:cNvSpPr/>
            <p:nvPr/>
          </p:nvSpPr>
          <p:spPr>
            <a:xfrm flipV="1">
              <a:off x="606262" y="2586421"/>
              <a:ext cx="0" cy="1502186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AutoShape 46"/>
            <p:cNvSpPr/>
            <p:nvPr/>
          </p:nvSpPr>
          <p:spPr>
            <a:xfrm flipV="1">
              <a:off x="830917" y="2358304"/>
              <a:ext cx="0" cy="2544097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" name="Freeform 47"/>
          <p:cNvSpPr/>
          <p:nvPr/>
        </p:nvSpPr>
        <p:spPr>
          <a:xfrm>
            <a:off x="17324737" y="5300606"/>
            <a:ext cx="1547689" cy="581673"/>
          </a:xfrm>
          <a:custGeom>
            <a:avLst/>
            <a:gdLst/>
            <a:ahLst/>
            <a:cxnLst/>
            <a:rect l="l" t="t" r="r" b="b"/>
            <a:pathLst>
              <a:path w="1547689" h="581673">
                <a:moveTo>
                  <a:pt x="0" y="0"/>
                </a:moveTo>
                <a:lnTo>
                  <a:pt x="1547688" y="0"/>
                </a:lnTo>
                <a:lnTo>
                  <a:pt x="1547688" y="581673"/>
                </a:lnTo>
                <a:lnTo>
                  <a:pt x="0" y="5816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TextBox 48"/>
          <p:cNvSpPr txBox="1"/>
          <p:nvPr/>
        </p:nvSpPr>
        <p:spPr>
          <a:xfrm>
            <a:off x="3029929" y="2819529"/>
            <a:ext cx="4625601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ctive Heart"/>
              </a:rPr>
              <a:t>Marketing Phase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516395" y="1464927"/>
            <a:ext cx="4625601" cy="765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ctive Heart"/>
              </a:rPr>
              <a:t>Improvement Phase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352839" y="3676842"/>
            <a:ext cx="5979781" cy="5853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508" lvl="1" indent="-324754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Verdana Pro"/>
              </a:rPr>
              <a:t>Offer discount pricing and deals for early adopters.</a:t>
            </a:r>
          </a:p>
          <a:p>
            <a:pPr marL="649508" lvl="1" indent="-324754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Verdana Pro"/>
              </a:rPr>
              <a:t>Offer training and support to company staff to help with the transition to using Gen AI technology. </a:t>
            </a:r>
          </a:p>
          <a:p>
            <a:pPr marL="649508" lvl="1" indent="-324754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Verdana Pro"/>
              </a:rPr>
              <a:t>Provide testimonials and success stories from early adopters to emphasize the benefits of using Gen AI for Pharma Marketing.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835395" y="2351754"/>
            <a:ext cx="6082851" cy="5319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508" lvl="1" indent="-324754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Verdana Pro"/>
              </a:rPr>
              <a:t>Conduct regular surveys to assess the solution’s effectiveness.</a:t>
            </a:r>
          </a:p>
          <a:p>
            <a:pPr marL="649508" lvl="1" indent="-324754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Verdana Pro"/>
              </a:rPr>
              <a:t>Explore the possibilities of integrating the solution with emerging technologies.</a:t>
            </a:r>
          </a:p>
          <a:p>
            <a:pPr marL="649508" lvl="1" indent="-324754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Verdana Pro"/>
              </a:rPr>
              <a:t>Refine algorithms to improve the model’s performance and compliance with regulations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77173" y="245116"/>
            <a:ext cx="6200180" cy="614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4"/>
              </a:lnSpc>
            </a:pPr>
            <a:r>
              <a:rPr lang="en-US" sz="4200">
                <a:solidFill>
                  <a:srgbClr val="000000"/>
                </a:solidFill>
                <a:latin typeface="Lato Heavy"/>
              </a:rPr>
              <a:t>ADOPTION ROADMAP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95027" y="-1278409"/>
            <a:ext cx="9014641" cy="14059015"/>
            <a:chOff x="0" y="0"/>
            <a:chExt cx="12019522" cy="18745354"/>
          </a:xfrm>
        </p:grpSpPr>
        <p:grpSp>
          <p:nvGrpSpPr>
            <p:cNvPr id="3" name="Group 3"/>
            <p:cNvGrpSpPr/>
            <p:nvPr/>
          </p:nvGrpSpPr>
          <p:grpSpPr>
            <a:xfrm rot="-7212663">
              <a:off x="3025258" y="8335928"/>
              <a:ext cx="5981705" cy="10410946"/>
              <a:chOff x="0" y="0"/>
              <a:chExt cx="812800" cy="14146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14146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14650">
                    <a:moveTo>
                      <a:pt x="406400" y="0"/>
                    </a:moveTo>
                    <a:lnTo>
                      <a:pt x="812800" y="707325"/>
                    </a:lnTo>
                    <a:lnTo>
                      <a:pt x="406400" y="1414650"/>
                    </a:lnTo>
                    <a:lnTo>
                      <a:pt x="0" y="70732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77CB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39700" y="205043"/>
                <a:ext cx="533400" cy="9664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3587336">
              <a:off x="3765785" y="6973754"/>
              <a:ext cx="6082914" cy="5322550"/>
              <a:chOff x="0" y="0"/>
              <a:chExt cx="812800" cy="7112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4D7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127000" y="12700"/>
                <a:ext cx="558800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0" y="0"/>
              <a:ext cx="8040734" cy="6857281"/>
              <a:chOff x="0" y="0"/>
              <a:chExt cx="812800" cy="6931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69317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3170">
                    <a:moveTo>
                      <a:pt x="406400" y="0"/>
                    </a:moveTo>
                    <a:lnTo>
                      <a:pt x="812800" y="693170"/>
                    </a:lnTo>
                    <a:lnTo>
                      <a:pt x="0" y="69317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127000" y="283729"/>
                <a:ext cx="558800" cy="359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10800000">
              <a:off x="4406349" y="1741999"/>
              <a:ext cx="2951912" cy="5011839"/>
              <a:chOff x="0" y="0"/>
              <a:chExt cx="342356" cy="58126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144D7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3175514" y="14532991"/>
              <a:ext cx="921682" cy="551433"/>
            </a:xfrm>
            <a:custGeom>
              <a:avLst/>
              <a:gdLst/>
              <a:ahLst/>
              <a:cxnLst/>
              <a:rect l="l" t="t" r="r" b="b"/>
              <a:pathLst>
                <a:path w="921682" h="551433">
                  <a:moveTo>
                    <a:pt x="0" y="0"/>
                  </a:moveTo>
                  <a:lnTo>
                    <a:pt x="921682" y="0"/>
                  </a:lnTo>
                  <a:lnTo>
                    <a:pt x="921682" y="551434"/>
                  </a:lnTo>
                  <a:lnTo>
                    <a:pt x="0" y="55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68" b="-26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4363337" y="14314025"/>
              <a:ext cx="2913873" cy="1068420"/>
            </a:xfrm>
            <a:custGeom>
              <a:avLst/>
              <a:gdLst/>
              <a:ahLst/>
              <a:cxnLst/>
              <a:rect l="l" t="t" r="r" b="b"/>
              <a:pathLst>
                <a:path w="2913873" h="1068420">
                  <a:moveTo>
                    <a:pt x="0" y="0"/>
                  </a:moveTo>
                  <a:lnTo>
                    <a:pt x="2913874" y="0"/>
                  </a:lnTo>
                  <a:lnTo>
                    <a:pt x="2913874" y="1068420"/>
                  </a:lnTo>
                  <a:lnTo>
                    <a:pt x="0" y="1068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395" b="-395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17"/>
            <p:cNvGrpSpPr/>
            <p:nvPr/>
          </p:nvGrpSpPr>
          <p:grpSpPr>
            <a:xfrm rot="-10800000">
              <a:off x="6219031" y="8478762"/>
              <a:ext cx="2951912" cy="5011839"/>
              <a:chOff x="0" y="0"/>
              <a:chExt cx="342356" cy="58126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-1114121" y="1894722"/>
            <a:ext cx="8548568" cy="7712755"/>
          </a:xfrm>
          <a:custGeom>
            <a:avLst/>
            <a:gdLst/>
            <a:ahLst/>
            <a:cxnLst/>
            <a:rect l="l" t="t" r="r" b="b"/>
            <a:pathLst>
              <a:path w="8548568" h="7712755">
                <a:moveTo>
                  <a:pt x="0" y="0"/>
                </a:moveTo>
                <a:lnTo>
                  <a:pt x="8548567" y="0"/>
                </a:lnTo>
                <a:lnTo>
                  <a:pt x="8548567" y="7712754"/>
                </a:lnTo>
                <a:lnTo>
                  <a:pt x="0" y="7712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028700" y="504845"/>
            <a:ext cx="9402212" cy="98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Fira Sans Bold"/>
              </a:rPr>
              <a:t>Why JETA Sage?</a:t>
            </a:r>
          </a:p>
        </p:txBody>
      </p:sp>
      <p:sp>
        <p:nvSpPr>
          <p:cNvPr id="22" name="Freeform 22"/>
          <p:cNvSpPr/>
          <p:nvPr/>
        </p:nvSpPr>
        <p:spPr>
          <a:xfrm>
            <a:off x="4190085" y="1894722"/>
            <a:ext cx="3244361" cy="1378172"/>
          </a:xfrm>
          <a:custGeom>
            <a:avLst/>
            <a:gdLst/>
            <a:ahLst/>
            <a:cxnLst/>
            <a:rect l="l" t="t" r="r" b="b"/>
            <a:pathLst>
              <a:path w="3244361" h="1378172">
                <a:moveTo>
                  <a:pt x="0" y="0"/>
                </a:moveTo>
                <a:lnTo>
                  <a:pt x="3244361" y="0"/>
                </a:lnTo>
                <a:lnTo>
                  <a:pt x="3244361" y="1378172"/>
                </a:lnTo>
                <a:lnTo>
                  <a:pt x="0" y="13781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1214" r="-72276" b="-4596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6369488" y="1894722"/>
            <a:ext cx="3244361" cy="1378172"/>
          </a:xfrm>
          <a:custGeom>
            <a:avLst/>
            <a:gdLst/>
            <a:ahLst/>
            <a:cxnLst/>
            <a:rect l="l" t="t" r="r" b="b"/>
            <a:pathLst>
              <a:path w="3244361" h="1378172">
                <a:moveTo>
                  <a:pt x="0" y="0"/>
                </a:moveTo>
                <a:lnTo>
                  <a:pt x="3244361" y="0"/>
                </a:lnTo>
                <a:lnTo>
                  <a:pt x="3244361" y="1378172"/>
                </a:lnTo>
                <a:lnTo>
                  <a:pt x="0" y="13781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1214" r="-72276" b="-4596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8392556" y="1894722"/>
            <a:ext cx="3244361" cy="1378172"/>
          </a:xfrm>
          <a:custGeom>
            <a:avLst/>
            <a:gdLst/>
            <a:ahLst/>
            <a:cxnLst/>
            <a:rect l="l" t="t" r="r" b="b"/>
            <a:pathLst>
              <a:path w="3244361" h="1378172">
                <a:moveTo>
                  <a:pt x="0" y="0"/>
                </a:moveTo>
                <a:lnTo>
                  <a:pt x="3244361" y="0"/>
                </a:lnTo>
                <a:lnTo>
                  <a:pt x="3244361" y="1378172"/>
                </a:lnTo>
                <a:lnTo>
                  <a:pt x="0" y="13781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1214" r="-72276" b="-4596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6707496" y="4078246"/>
            <a:ext cx="3244361" cy="1378172"/>
          </a:xfrm>
          <a:custGeom>
            <a:avLst/>
            <a:gdLst/>
            <a:ahLst/>
            <a:cxnLst/>
            <a:rect l="l" t="t" r="r" b="b"/>
            <a:pathLst>
              <a:path w="3244361" h="1378172">
                <a:moveTo>
                  <a:pt x="0" y="0"/>
                </a:moveTo>
                <a:lnTo>
                  <a:pt x="3244361" y="0"/>
                </a:lnTo>
                <a:lnTo>
                  <a:pt x="3244361" y="1378172"/>
                </a:lnTo>
                <a:lnTo>
                  <a:pt x="0" y="13781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91214" r="-72276" b="-4596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8886899" y="4078246"/>
            <a:ext cx="3244361" cy="1378172"/>
          </a:xfrm>
          <a:custGeom>
            <a:avLst/>
            <a:gdLst/>
            <a:ahLst/>
            <a:cxnLst/>
            <a:rect l="l" t="t" r="r" b="b"/>
            <a:pathLst>
              <a:path w="3244361" h="1378172">
                <a:moveTo>
                  <a:pt x="0" y="0"/>
                </a:moveTo>
                <a:lnTo>
                  <a:pt x="3244361" y="0"/>
                </a:lnTo>
                <a:lnTo>
                  <a:pt x="3244361" y="1378172"/>
                </a:lnTo>
                <a:lnTo>
                  <a:pt x="0" y="13781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91214" r="-72276" b="-4596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0909967" y="4078246"/>
            <a:ext cx="3244361" cy="1378172"/>
          </a:xfrm>
          <a:custGeom>
            <a:avLst/>
            <a:gdLst/>
            <a:ahLst/>
            <a:cxnLst/>
            <a:rect l="l" t="t" r="r" b="b"/>
            <a:pathLst>
              <a:path w="3244361" h="1378172">
                <a:moveTo>
                  <a:pt x="0" y="0"/>
                </a:moveTo>
                <a:lnTo>
                  <a:pt x="3244361" y="0"/>
                </a:lnTo>
                <a:lnTo>
                  <a:pt x="3244361" y="1378172"/>
                </a:lnTo>
                <a:lnTo>
                  <a:pt x="0" y="13781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91214" r="-72276" b="-4596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6369488" y="6129927"/>
            <a:ext cx="3244361" cy="1378172"/>
          </a:xfrm>
          <a:custGeom>
            <a:avLst/>
            <a:gdLst/>
            <a:ahLst/>
            <a:cxnLst/>
            <a:rect l="l" t="t" r="r" b="b"/>
            <a:pathLst>
              <a:path w="3244361" h="1378172">
                <a:moveTo>
                  <a:pt x="0" y="0"/>
                </a:moveTo>
                <a:lnTo>
                  <a:pt x="3244361" y="0"/>
                </a:lnTo>
                <a:lnTo>
                  <a:pt x="3244361" y="1378172"/>
                </a:lnTo>
                <a:lnTo>
                  <a:pt x="0" y="13781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1214" r="-72276" b="-4596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8548891" y="6129927"/>
            <a:ext cx="3244361" cy="1378172"/>
          </a:xfrm>
          <a:custGeom>
            <a:avLst/>
            <a:gdLst/>
            <a:ahLst/>
            <a:cxnLst/>
            <a:rect l="l" t="t" r="r" b="b"/>
            <a:pathLst>
              <a:path w="3244361" h="1378172">
                <a:moveTo>
                  <a:pt x="0" y="0"/>
                </a:moveTo>
                <a:lnTo>
                  <a:pt x="3244361" y="0"/>
                </a:lnTo>
                <a:lnTo>
                  <a:pt x="3244361" y="1378172"/>
                </a:lnTo>
                <a:lnTo>
                  <a:pt x="0" y="13781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1214" r="-72276" b="-4596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0571959" y="6129927"/>
            <a:ext cx="3244361" cy="1378172"/>
          </a:xfrm>
          <a:custGeom>
            <a:avLst/>
            <a:gdLst/>
            <a:ahLst/>
            <a:cxnLst/>
            <a:rect l="l" t="t" r="r" b="b"/>
            <a:pathLst>
              <a:path w="3244361" h="1378172">
                <a:moveTo>
                  <a:pt x="0" y="0"/>
                </a:moveTo>
                <a:lnTo>
                  <a:pt x="3244361" y="0"/>
                </a:lnTo>
                <a:lnTo>
                  <a:pt x="3244361" y="1378172"/>
                </a:lnTo>
                <a:lnTo>
                  <a:pt x="0" y="13781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1214" r="-72276" b="-4596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3763007" y="8181607"/>
            <a:ext cx="3244361" cy="1378172"/>
          </a:xfrm>
          <a:custGeom>
            <a:avLst/>
            <a:gdLst/>
            <a:ahLst/>
            <a:cxnLst/>
            <a:rect l="l" t="t" r="r" b="b"/>
            <a:pathLst>
              <a:path w="3244361" h="1378172">
                <a:moveTo>
                  <a:pt x="0" y="0"/>
                </a:moveTo>
                <a:lnTo>
                  <a:pt x="3244361" y="0"/>
                </a:lnTo>
                <a:lnTo>
                  <a:pt x="3244361" y="1378172"/>
                </a:lnTo>
                <a:lnTo>
                  <a:pt x="0" y="13781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91214" r="-72276" b="-4596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5942409" y="8181607"/>
            <a:ext cx="3244361" cy="1378172"/>
          </a:xfrm>
          <a:custGeom>
            <a:avLst/>
            <a:gdLst/>
            <a:ahLst/>
            <a:cxnLst/>
            <a:rect l="l" t="t" r="r" b="b"/>
            <a:pathLst>
              <a:path w="3244361" h="1378172">
                <a:moveTo>
                  <a:pt x="0" y="0"/>
                </a:moveTo>
                <a:lnTo>
                  <a:pt x="3244361" y="0"/>
                </a:lnTo>
                <a:lnTo>
                  <a:pt x="3244361" y="1378172"/>
                </a:lnTo>
                <a:lnTo>
                  <a:pt x="0" y="13781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91214" r="-72276" b="-4596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7965477" y="8181607"/>
            <a:ext cx="3244361" cy="1378172"/>
          </a:xfrm>
          <a:custGeom>
            <a:avLst/>
            <a:gdLst/>
            <a:ahLst/>
            <a:cxnLst/>
            <a:rect l="l" t="t" r="r" b="b"/>
            <a:pathLst>
              <a:path w="3244361" h="1378172">
                <a:moveTo>
                  <a:pt x="0" y="0"/>
                </a:moveTo>
                <a:lnTo>
                  <a:pt x="3244361" y="0"/>
                </a:lnTo>
                <a:lnTo>
                  <a:pt x="3244361" y="1378172"/>
                </a:lnTo>
                <a:lnTo>
                  <a:pt x="0" y="13781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91214" r="-72276" b="-4596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1622075" y="2023143"/>
            <a:ext cx="9494827" cy="106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"/>
              </a:rPr>
              <a:t>AI integrated personalized Interactive ad tailored for individuals needs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321493" y="4206668"/>
            <a:ext cx="9494827" cy="106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"/>
              </a:rPr>
              <a:t>Pro-human approach: AI supplements tasks, validated by human experts.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321493" y="6258348"/>
            <a:ext cx="9494827" cy="1607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"/>
              </a:rPr>
              <a:t>Constantly improving with reinforcement feedback loop.</a:t>
            </a:r>
          </a:p>
          <a:p>
            <a:pPr>
              <a:lnSpc>
                <a:spcPts val="4340"/>
              </a:lnSpc>
            </a:pPr>
            <a:endParaRPr lang="en-US" sz="310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622075" y="8341661"/>
            <a:ext cx="9494827" cy="106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"/>
              </a:rPr>
              <a:t>Scalable and flexible for businesses of all sizes and industries (energy, healthcare etc)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08324"/>
            <a:ext cx="6955205" cy="98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Fira Sans Bold"/>
              </a:rPr>
              <a:t>References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595027" y="-1278409"/>
            <a:ext cx="9014641" cy="14059015"/>
            <a:chOff x="0" y="0"/>
            <a:chExt cx="12019522" cy="18745354"/>
          </a:xfrm>
        </p:grpSpPr>
        <p:grpSp>
          <p:nvGrpSpPr>
            <p:cNvPr id="4" name="Group 4"/>
            <p:cNvGrpSpPr/>
            <p:nvPr/>
          </p:nvGrpSpPr>
          <p:grpSpPr>
            <a:xfrm rot="-7212663">
              <a:off x="3025258" y="8335928"/>
              <a:ext cx="5981705" cy="10410946"/>
              <a:chOff x="0" y="0"/>
              <a:chExt cx="812800" cy="14146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14146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14650">
                    <a:moveTo>
                      <a:pt x="406400" y="0"/>
                    </a:moveTo>
                    <a:lnTo>
                      <a:pt x="812800" y="707325"/>
                    </a:lnTo>
                    <a:lnTo>
                      <a:pt x="406400" y="1414650"/>
                    </a:lnTo>
                    <a:lnTo>
                      <a:pt x="0" y="70732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77CB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139700" y="205043"/>
                <a:ext cx="533400" cy="9664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3587336">
              <a:off x="3765785" y="6973754"/>
              <a:ext cx="6082914" cy="5322550"/>
              <a:chOff x="0" y="0"/>
              <a:chExt cx="812800" cy="7112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4D7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27000" y="12700"/>
                <a:ext cx="558800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10800000">
              <a:off x="0" y="0"/>
              <a:ext cx="8040734" cy="6857281"/>
              <a:chOff x="0" y="0"/>
              <a:chExt cx="812800" cy="6931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69317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3170">
                    <a:moveTo>
                      <a:pt x="406400" y="0"/>
                    </a:moveTo>
                    <a:lnTo>
                      <a:pt x="812800" y="693170"/>
                    </a:lnTo>
                    <a:lnTo>
                      <a:pt x="0" y="69317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127000" y="283729"/>
                <a:ext cx="558800" cy="359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10800000">
              <a:off x="4406349" y="1741999"/>
              <a:ext cx="2951912" cy="5011839"/>
              <a:chOff x="0" y="0"/>
              <a:chExt cx="342356" cy="58126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144D7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3175514" y="14532991"/>
              <a:ext cx="921682" cy="551433"/>
            </a:xfrm>
            <a:custGeom>
              <a:avLst/>
              <a:gdLst/>
              <a:ahLst/>
              <a:cxnLst/>
              <a:rect l="l" t="t" r="r" b="b"/>
              <a:pathLst>
                <a:path w="921682" h="551433">
                  <a:moveTo>
                    <a:pt x="0" y="0"/>
                  </a:moveTo>
                  <a:lnTo>
                    <a:pt x="921682" y="0"/>
                  </a:lnTo>
                  <a:lnTo>
                    <a:pt x="921682" y="551434"/>
                  </a:lnTo>
                  <a:lnTo>
                    <a:pt x="0" y="55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68" b="-26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363337" y="14314025"/>
              <a:ext cx="2913873" cy="1068420"/>
            </a:xfrm>
            <a:custGeom>
              <a:avLst/>
              <a:gdLst/>
              <a:ahLst/>
              <a:cxnLst/>
              <a:rect l="l" t="t" r="r" b="b"/>
              <a:pathLst>
                <a:path w="2913873" h="1068420">
                  <a:moveTo>
                    <a:pt x="0" y="0"/>
                  </a:moveTo>
                  <a:lnTo>
                    <a:pt x="2913874" y="0"/>
                  </a:lnTo>
                  <a:lnTo>
                    <a:pt x="2913874" y="1068420"/>
                  </a:lnTo>
                  <a:lnTo>
                    <a:pt x="0" y="1068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395" b="-395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8"/>
            <p:cNvGrpSpPr/>
            <p:nvPr/>
          </p:nvGrpSpPr>
          <p:grpSpPr>
            <a:xfrm rot="-10800000">
              <a:off x="6219031" y="8478762"/>
              <a:ext cx="2951912" cy="5011839"/>
              <a:chOff x="0" y="0"/>
              <a:chExt cx="342356" cy="58126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1028700" y="2150974"/>
            <a:ext cx="12973040" cy="698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42C5E7"/>
                </a:solidFill>
                <a:latin typeface="Arimo"/>
              </a:rPr>
              <a:t>https://www.raps.org/news-and-articles/news-articles/2022/12/us-social-media-promotion-violation-trends-in-a-po</a:t>
            </a:r>
          </a:p>
          <a:p>
            <a:pPr>
              <a:lnSpc>
                <a:spcPts val="3240"/>
              </a:lnSpc>
            </a:pPr>
            <a:endParaRPr lang="en-US" sz="2700">
              <a:solidFill>
                <a:srgbClr val="42C5E7"/>
              </a:solidFill>
              <a:latin typeface="Arimo"/>
            </a:endParaRPr>
          </a:p>
          <a:p>
            <a:pPr>
              <a:lnSpc>
                <a:spcPts val="3240"/>
              </a:lnSpc>
            </a:pPr>
            <a:r>
              <a:rPr lang="en-US" sz="2700">
                <a:solidFill>
                  <a:srgbClr val="42C5E7"/>
                </a:solidFill>
                <a:latin typeface="Arimo"/>
              </a:rPr>
              <a:t>https://milkeninstitute.org/article/tech-regulation-digest-fda-drug-marketing</a:t>
            </a:r>
          </a:p>
          <a:p>
            <a:pPr>
              <a:lnSpc>
                <a:spcPts val="3240"/>
              </a:lnSpc>
            </a:pPr>
            <a:endParaRPr lang="en-US" sz="2700">
              <a:solidFill>
                <a:srgbClr val="42C5E7"/>
              </a:solidFill>
              <a:latin typeface="Arimo"/>
            </a:endParaRPr>
          </a:p>
          <a:p>
            <a:pPr>
              <a:lnSpc>
                <a:spcPts val="3240"/>
              </a:lnSpc>
            </a:pPr>
            <a:r>
              <a:rPr lang="en-US" sz="2700">
                <a:solidFill>
                  <a:srgbClr val="42C5E7"/>
                </a:solidFill>
                <a:latin typeface="Arimo"/>
              </a:rPr>
              <a:t>https://publichealth.jhu.edu/2023/spending-on-consumer-advertising-for-top-selling-prescription-drugs-in-us-favors-those-with-low-added-benefit</a:t>
            </a:r>
          </a:p>
          <a:p>
            <a:pPr>
              <a:lnSpc>
                <a:spcPts val="3240"/>
              </a:lnSpc>
            </a:pPr>
            <a:endParaRPr lang="en-US" sz="2700">
              <a:solidFill>
                <a:srgbClr val="42C5E7"/>
              </a:solidFill>
              <a:latin typeface="Arimo"/>
            </a:endParaRPr>
          </a:p>
          <a:p>
            <a:pPr>
              <a:lnSpc>
                <a:spcPts val="3240"/>
              </a:lnSpc>
            </a:pPr>
            <a:r>
              <a:rPr lang="en-US" sz="2700">
                <a:solidFill>
                  <a:srgbClr val="42C5E7"/>
                </a:solidFill>
                <a:latin typeface="Arimo"/>
              </a:rPr>
              <a:t>https://www.statista.com/topics/8415/pharma-and-healthcare-industry-advertising-in-the-us/#topicOverview https://aws.amazon.com/</a:t>
            </a:r>
          </a:p>
          <a:p>
            <a:pPr>
              <a:lnSpc>
                <a:spcPts val="3240"/>
              </a:lnSpc>
            </a:pPr>
            <a:endParaRPr lang="en-US" sz="2700">
              <a:solidFill>
                <a:srgbClr val="42C5E7"/>
              </a:solidFill>
              <a:latin typeface="Arimo"/>
            </a:endParaRPr>
          </a:p>
          <a:p>
            <a:pPr>
              <a:lnSpc>
                <a:spcPts val="3240"/>
              </a:lnSpc>
            </a:pPr>
            <a:r>
              <a:rPr lang="en-US" sz="2700">
                <a:solidFill>
                  <a:srgbClr val="42C5E7"/>
                </a:solidFill>
                <a:latin typeface="Arimo"/>
              </a:rPr>
              <a:t>https://basis.com/blog/2024-trends-for-healthcare-and-pharmaceutical-marketers</a:t>
            </a:r>
          </a:p>
          <a:p>
            <a:pPr>
              <a:lnSpc>
                <a:spcPts val="3240"/>
              </a:lnSpc>
            </a:pPr>
            <a:endParaRPr lang="en-US" sz="2700">
              <a:solidFill>
                <a:srgbClr val="42C5E7"/>
              </a:solidFill>
              <a:latin typeface="Arimo"/>
            </a:endParaRPr>
          </a:p>
          <a:p>
            <a:pPr>
              <a:lnSpc>
                <a:spcPts val="3240"/>
              </a:lnSpc>
            </a:pPr>
            <a:r>
              <a:rPr lang="en-US" sz="2700">
                <a:solidFill>
                  <a:srgbClr val="42C5E7"/>
                </a:solidFill>
                <a:latin typeface="Arimo"/>
              </a:rPr>
              <a:t>https://www.statista.com/statistics/235966/us-healthcare-and-pharmaceutical-industry-online-ad-spending/</a:t>
            </a:r>
          </a:p>
          <a:p>
            <a:pPr>
              <a:lnSpc>
                <a:spcPts val="3240"/>
              </a:lnSpc>
            </a:pPr>
            <a:endParaRPr lang="en-US" sz="2700">
              <a:solidFill>
                <a:srgbClr val="42C5E7"/>
              </a:solidFill>
              <a:latin typeface="Arimo"/>
            </a:endParaRP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42C5E7"/>
                </a:solidFill>
                <a:latin typeface="Arimo"/>
              </a:rPr>
              <a:t>https://www.emarketer.com/content/us-healthcare-pharma-digital-ad-spending-2023</a:t>
            </a:r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2521" y="2847975"/>
            <a:ext cx="8272413" cy="458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0"/>
              </a:lnSpc>
              <a:spcBef>
                <a:spcPct val="0"/>
              </a:spcBef>
            </a:pPr>
            <a:r>
              <a:rPr lang="en-US" sz="30000">
                <a:solidFill>
                  <a:srgbClr val="4EB1FF"/>
                </a:solidFill>
                <a:latin typeface="Fira Sans Bold"/>
              </a:rPr>
              <a:t>Q&amp;A</a:t>
            </a:r>
          </a:p>
        </p:txBody>
      </p:sp>
      <p:grpSp>
        <p:nvGrpSpPr>
          <p:cNvPr id="3" name="Group 3"/>
          <p:cNvGrpSpPr/>
          <p:nvPr/>
        </p:nvGrpSpPr>
        <p:grpSpPr>
          <a:xfrm rot="-7212663">
            <a:off x="14863971" y="4973538"/>
            <a:ext cx="4486279" cy="7808209"/>
            <a:chOff x="0" y="0"/>
            <a:chExt cx="812800" cy="1414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414650"/>
            </a:xfrm>
            <a:custGeom>
              <a:avLst/>
              <a:gdLst/>
              <a:ahLst/>
              <a:cxnLst/>
              <a:rect l="l" t="t" r="r" b="b"/>
              <a:pathLst>
                <a:path w="812800" h="1414650">
                  <a:moveTo>
                    <a:pt x="406400" y="0"/>
                  </a:moveTo>
                  <a:lnTo>
                    <a:pt x="812800" y="707325"/>
                  </a:lnTo>
                  <a:lnTo>
                    <a:pt x="406400" y="1414650"/>
                  </a:lnTo>
                  <a:lnTo>
                    <a:pt x="0" y="70732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77C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9700" y="205043"/>
              <a:ext cx="533400" cy="966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3587336">
            <a:off x="15419366" y="3951907"/>
            <a:ext cx="4562186" cy="3991912"/>
            <a:chOff x="0" y="0"/>
            <a:chExt cx="812800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144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12595027" y="-1278409"/>
            <a:ext cx="6030551" cy="5142961"/>
            <a:chOff x="0" y="0"/>
            <a:chExt cx="812800" cy="6931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93170"/>
            </a:xfrm>
            <a:custGeom>
              <a:avLst/>
              <a:gdLst/>
              <a:ahLst/>
              <a:cxnLst/>
              <a:rect l="l" t="t" r="r" b="b"/>
              <a:pathLst>
                <a:path w="812800" h="693170">
                  <a:moveTo>
                    <a:pt x="406400" y="0"/>
                  </a:moveTo>
                  <a:lnTo>
                    <a:pt x="812800" y="693170"/>
                  </a:lnTo>
                  <a:lnTo>
                    <a:pt x="0" y="69317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00" y="283729"/>
              <a:ext cx="558800" cy="359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15899789" y="28090"/>
            <a:ext cx="2213934" cy="3758879"/>
            <a:chOff x="0" y="0"/>
            <a:chExt cx="342356" cy="58126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42356" cy="581262"/>
            </a:xfrm>
            <a:custGeom>
              <a:avLst/>
              <a:gdLst/>
              <a:ahLst/>
              <a:cxnLst/>
              <a:rect l="l" t="t" r="r" b="b"/>
              <a:pathLst>
                <a:path w="342356" h="581262">
                  <a:moveTo>
                    <a:pt x="171178" y="0"/>
                  </a:moveTo>
                  <a:lnTo>
                    <a:pt x="342356" y="290631"/>
                  </a:lnTo>
                  <a:lnTo>
                    <a:pt x="171178" y="581262"/>
                  </a:lnTo>
                  <a:lnTo>
                    <a:pt x="0" y="290631"/>
                  </a:lnTo>
                  <a:lnTo>
                    <a:pt x="171178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144D7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8842" y="61804"/>
              <a:ext cx="224671" cy="419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4976662" y="9621335"/>
            <a:ext cx="691261" cy="413575"/>
          </a:xfrm>
          <a:custGeom>
            <a:avLst/>
            <a:gdLst/>
            <a:ahLst/>
            <a:cxnLst/>
            <a:rect l="l" t="t" r="r" b="b"/>
            <a:pathLst>
              <a:path w="691261" h="413575">
                <a:moveTo>
                  <a:pt x="0" y="0"/>
                </a:moveTo>
                <a:lnTo>
                  <a:pt x="691262" y="0"/>
                </a:lnTo>
                <a:lnTo>
                  <a:pt x="691262" y="413575"/>
                </a:lnTo>
                <a:lnTo>
                  <a:pt x="0" y="413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8" b="-2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867530" y="9457110"/>
            <a:ext cx="2185405" cy="801315"/>
          </a:xfrm>
          <a:custGeom>
            <a:avLst/>
            <a:gdLst/>
            <a:ahLst/>
            <a:cxnLst/>
            <a:rect l="l" t="t" r="r" b="b"/>
            <a:pathLst>
              <a:path w="2185405" h="801315">
                <a:moveTo>
                  <a:pt x="0" y="0"/>
                </a:moveTo>
                <a:lnTo>
                  <a:pt x="2185405" y="0"/>
                </a:lnTo>
                <a:lnTo>
                  <a:pt x="2185405" y="801315"/>
                </a:lnTo>
                <a:lnTo>
                  <a:pt x="0" y="801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95" b="-3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17259300" y="5080663"/>
            <a:ext cx="2213934" cy="3758879"/>
            <a:chOff x="0" y="0"/>
            <a:chExt cx="342356" cy="58126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42356" cy="581262"/>
            </a:xfrm>
            <a:custGeom>
              <a:avLst/>
              <a:gdLst/>
              <a:ahLst/>
              <a:cxnLst/>
              <a:rect l="l" t="t" r="r" b="b"/>
              <a:pathLst>
                <a:path w="342356" h="581262">
                  <a:moveTo>
                    <a:pt x="171178" y="0"/>
                  </a:moveTo>
                  <a:lnTo>
                    <a:pt x="342356" y="290631"/>
                  </a:lnTo>
                  <a:lnTo>
                    <a:pt x="171178" y="581262"/>
                  </a:lnTo>
                  <a:lnTo>
                    <a:pt x="0" y="290631"/>
                  </a:lnTo>
                  <a:lnTo>
                    <a:pt x="171178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8842" y="61804"/>
              <a:ext cx="224671" cy="419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95027" y="-1278409"/>
            <a:ext cx="9014641" cy="14059015"/>
            <a:chOff x="0" y="0"/>
            <a:chExt cx="12019522" cy="18745354"/>
          </a:xfrm>
        </p:grpSpPr>
        <p:grpSp>
          <p:nvGrpSpPr>
            <p:cNvPr id="3" name="Group 3"/>
            <p:cNvGrpSpPr/>
            <p:nvPr/>
          </p:nvGrpSpPr>
          <p:grpSpPr>
            <a:xfrm rot="-7212663">
              <a:off x="3025258" y="8335928"/>
              <a:ext cx="5981705" cy="10410946"/>
              <a:chOff x="0" y="0"/>
              <a:chExt cx="812800" cy="14146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14146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14650">
                    <a:moveTo>
                      <a:pt x="406400" y="0"/>
                    </a:moveTo>
                    <a:lnTo>
                      <a:pt x="812800" y="707325"/>
                    </a:lnTo>
                    <a:lnTo>
                      <a:pt x="406400" y="1414650"/>
                    </a:lnTo>
                    <a:lnTo>
                      <a:pt x="0" y="70732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77CB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39700" y="205043"/>
                <a:ext cx="533400" cy="9664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3587336">
              <a:off x="3765785" y="6973754"/>
              <a:ext cx="6082914" cy="5322550"/>
              <a:chOff x="0" y="0"/>
              <a:chExt cx="812800" cy="7112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4D7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127000" y="12700"/>
                <a:ext cx="558800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0" y="0"/>
              <a:ext cx="8040734" cy="6857281"/>
              <a:chOff x="0" y="0"/>
              <a:chExt cx="812800" cy="6931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69317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3170">
                    <a:moveTo>
                      <a:pt x="406400" y="0"/>
                    </a:moveTo>
                    <a:lnTo>
                      <a:pt x="812800" y="693170"/>
                    </a:lnTo>
                    <a:lnTo>
                      <a:pt x="0" y="69317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127000" y="283729"/>
                <a:ext cx="558800" cy="359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10800000">
              <a:off x="4406349" y="1741999"/>
              <a:ext cx="2951912" cy="5011839"/>
              <a:chOff x="0" y="0"/>
              <a:chExt cx="342356" cy="58126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144D7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3175514" y="14532991"/>
              <a:ext cx="921682" cy="551433"/>
            </a:xfrm>
            <a:custGeom>
              <a:avLst/>
              <a:gdLst/>
              <a:ahLst/>
              <a:cxnLst/>
              <a:rect l="l" t="t" r="r" b="b"/>
              <a:pathLst>
                <a:path w="921682" h="551433">
                  <a:moveTo>
                    <a:pt x="0" y="0"/>
                  </a:moveTo>
                  <a:lnTo>
                    <a:pt x="921682" y="0"/>
                  </a:lnTo>
                  <a:lnTo>
                    <a:pt x="921682" y="551434"/>
                  </a:lnTo>
                  <a:lnTo>
                    <a:pt x="0" y="55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68" b="-26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4363337" y="14314025"/>
              <a:ext cx="2913873" cy="1068420"/>
            </a:xfrm>
            <a:custGeom>
              <a:avLst/>
              <a:gdLst/>
              <a:ahLst/>
              <a:cxnLst/>
              <a:rect l="l" t="t" r="r" b="b"/>
              <a:pathLst>
                <a:path w="2913873" h="1068420">
                  <a:moveTo>
                    <a:pt x="0" y="0"/>
                  </a:moveTo>
                  <a:lnTo>
                    <a:pt x="2913874" y="0"/>
                  </a:lnTo>
                  <a:lnTo>
                    <a:pt x="2913874" y="1068420"/>
                  </a:lnTo>
                  <a:lnTo>
                    <a:pt x="0" y="1068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395" b="-395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17"/>
            <p:cNvGrpSpPr/>
            <p:nvPr/>
          </p:nvGrpSpPr>
          <p:grpSpPr>
            <a:xfrm rot="-10800000">
              <a:off x="6219031" y="8478762"/>
              <a:ext cx="2951912" cy="5011839"/>
              <a:chOff x="0" y="0"/>
              <a:chExt cx="342356" cy="58126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20" name="Table 20"/>
          <p:cNvGraphicFramePr>
            <a:graphicFrameLocks noGrp="1"/>
          </p:cNvGraphicFramePr>
          <p:nvPr/>
        </p:nvGraphicFramePr>
        <p:xfrm>
          <a:off x="7636859" y="5071649"/>
          <a:ext cx="3417987" cy="1358900"/>
        </p:xfrm>
        <a:graphic>
          <a:graphicData uri="http://schemas.openxmlformats.org/drawingml/2006/table">
            <a:tbl>
              <a:tblPr/>
              <a:tblGrid>
                <a:gridCol w="3417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58900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rimo Bold"/>
                        </a:rPr>
                        <a:t>Toluwani C. Olukanni</a:t>
                      </a:r>
                    </a:p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rimo"/>
                        </a:rPr>
                        <a:t>Electrical and Computer Engineering</a:t>
                      </a:r>
                    </a:p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rimo"/>
                        </a:rPr>
                        <a:t>2025</a:t>
                      </a:r>
                    </a:p>
                  </a:txBody>
                  <a:tcPr marL="109728" marR="109728" marT="109728" marB="109728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D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le 21"/>
          <p:cNvGraphicFramePr>
            <a:graphicFrameLocks noGrp="1"/>
          </p:cNvGraphicFramePr>
          <p:nvPr/>
        </p:nvGraphicFramePr>
        <p:xfrm>
          <a:off x="4427961" y="7404636"/>
          <a:ext cx="2648769" cy="1363663"/>
        </p:xfrm>
        <a:graphic>
          <a:graphicData uri="http://schemas.openxmlformats.org/drawingml/2006/table">
            <a:tbl>
              <a:tblPr/>
              <a:tblGrid>
                <a:gridCol w="2648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63663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rimo Bold"/>
                        </a:rPr>
                        <a:t>Jasmin M. Sackey</a:t>
                      </a:r>
                    </a:p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rimo"/>
                        </a:rPr>
                        <a:t>Business Management</a:t>
                      </a:r>
                    </a:p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rimo"/>
                        </a:rPr>
                        <a:t>2026</a:t>
                      </a:r>
                    </a:p>
                  </a:txBody>
                  <a:tcPr marL="109728" marR="109728" marT="109728" marB="109728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D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 22"/>
          <p:cNvGraphicFramePr>
            <a:graphicFrameLocks noGrp="1"/>
          </p:cNvGraphicFramePr>
          <p:nvPr/>
        </p:nvGraphicFramePr>
        <p:xfrm>
          <a:off x="11728058" y="7404636"/>
          <a:ext cx="2422603" cy="1363663"/>
        </p:xfrm>
        <a:graphic>
          <a:graphicData uri="http://schemas.openxmlformats.org/drawingml/2006/table">
            <a:tbl>
              <a:tblPr/>
              <a:tblGrid>
                <a:gridCol w="2422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63663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rimo Bold"/>
                        </a:rPr>
                        <a:t>Eliezer M. Aboagye</a:t>
                      </a:r>
                    </a:p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rimo"/>
                        </a:rPr>
                        <a:t>Computer Science</a:t>
                      </a:r>
                    </a:p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rimo"/>
                        </a:rPr>
                        <a:t>2025</a:t>
                      </a:r>
                    </a:p>
                  </a:txBody>
                  <a:tcPr marL="109728" marR="109728" marT="109728" marB="109728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D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le 23"/>
          <p:cNvGraphicFramePr>
            <a:graphicFrameLocks noGrp="1"/>
          </p:cNvGraphicFramePr>
          <p:nvPr/>
        </p:nvGraphicFramePr>
        <p:xfrm>
          <a:off x="1478281" y="5143500"/>
          <a:ext cx="2269837" cy="1287049"/>
        </p:xfrm>
        <a:graphic>
          <a:graphicData uri="http://schemas.openxmlformats.org/drawingml/2006/table">
            <a:tbl>
              <a:tblPr/>
              <a:tblGrid>
                <a:gridCol w="2269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7049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rimo Bold"/>
                        </a:rPr>
                        <a:t>Amarnath Amarnath</a:t>
                      </a:r>
                    </a:p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rimo"/>
                        </a:rPr>
                        <a:t>Computer Science</a:t>
                      </a:r>
                    </a:p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rimo"/>
                        </a:rPr>
                        <a:t>2024</a:t>
                      </a:r>
                    </a:p>
                  </a:txBody>
                  <a:tcPr marL="109728" marR="109728" marT="109728" marB="109728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D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4" name="Group 24"/>
          <p:cNvGrpSpPr/>
          <p:nvPr/>
        </p:nvGrpSpPr>
        <p:grpSpPr>
          <a:xfrm>
            <a:off x="11806361" y="4899474"/>
            <a:ext cx="2265998" cy="226599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t="-38888" b="-3888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619347" y="4851849"/>
            <a:ext cx="2265998" cy="226599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25000" b="-25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212656" y="2421474"/>
            <a:ext cx="2266394" cy="2266394"/>
            <a:chOff x="0" y="0"/>
            <a:chExt cx="3021859" cy="3021859"/>
          </a:xfrm>
        </p:grpSpPr>
        <p:sp>
          <p:nvSpPr>
            <p:cNvPr id="29" name="Freeform 29"/>
            <p:cNvSpPr/>
            <p:nvPr/>
          </p:nvSpPr>
          <p:spPr>
            <a:xfrm>
              <a:off x="529" y="529"/>
              <a:ext cx="3021330" cy="3021330"/>
            </a:xfrm>
            <a:custGeom>
              <a:avLst/>
              <a:gdLst/>
              <a:ahLst/>
              <a:cxnLst/>
              <a:rect l="l" t="t" r="r" b="b"/>
              <a:pathLst>
                <a:path w="3021330" h="3021330">
                  <a:moveTo>
                    <a:pt x="0" y="0"/>
                  </a:moveTo>
                  <a:lnTo>
                    <a:pt x="3021330" y="0"/>
                  </a:lnTo>
                  <a:lnTo>
                    <a:pt x="3021330" y="3021330"/>
                  </a:lnTo>
                  <a:lnTo>
                    <a:pt x="0" y="3021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0" y="0"/>
              <a:ext cx="3021859" cy="3021859"/>
              <a:chOff x="0" y="0"/>
              <a:chExt cx="3021859" cy="3021859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3021838" cy="3021838"/>
              </a:xfrm>
              <a:custGeom>
                <a:avLst/>
                <a:gdLst/>
                <a:ahLst/>
                <a:cxnLst/>
                <a:rect l="l" t="t" r="r" b="b"/>
                <a:pathLst>
                  <a:path w="3021838" h="3021838">
                    <a:moveTo>
                      <a:pt x="1510919" y="0"/>
                    </a:moveTo>
                    <a:cubicBezTo>
                      <a:pt x="676402" y="0"/>
                      <a:pt x="0" y="676402"/>
                      <a:pt x="0" y="1510919"/>
                    </a:cubicBezTo>
                    <a:cubicBezTo>
                      <a:pt x="0" y="2345436"/>
                      <a:pt x="676402" y="3021838"/>
                      <a:pt x="1510919" y="3021838"/>
                    </a:cubicBezTo>
                    <a:cubicBezTo>
                      <a:pt x="2345436" y="3021838"/>
                      <a:pt x="3021838" y="2345436"/>
                      <a:pt x="3021838" y="1510919"/>
                    </a:cubicBezTo>
                    <a:cubicBezTo>
                      <a:pt x="3021838" y="676402"/>
                      <a:pt x="2345436" y="0"/>
                      <a:pt x="1510919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t="-16447" b="-16448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2" name="Group 32"/>
          <p:cNvGrpSpPr/>
          <p:nvPr/>
        </p:nvGrpSpPr>
        <p:grpSpPr>
          <a:xfrm>
            <a:off x="1478281" y="2421474"/>
            <a:ext cx="2265998" cy="2265998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5032" r="-50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811640" y="745740"/>
            <a:ext cx="6955205" cy="98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Fira Sans Bold"/>
              </a:rPr>
              <a:t>About Us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7335" y="704243"/>
            <a:ext cx="11859772" cy="9153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0"/>
              </a:lnSpc>
              <a:spcBef>
                <a:spcPct val="0"/>
              </a:spcBef>
            </a:pPr>
            <a:r>
              <a:rPr lang="en-US" sz="30000">
                <a:solidFill>
                  <a:srgbClr val="4EB1FF"/>
                </a:solidFill>
                <a:latin typeface="Fira Sans Bold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 rot="-7212663">
            <a:off x="14863971" y="4973538"/>
            <a:ext cx="4486279" cy="7808209"/>
            <a:chOff x="0" y="0"/>
            <a:chExt cx="812800" cy="1414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414650"/>
            </a:xfrm>
            <a:custGeom>
              <a:avLst/>
              <a:gdLst/>
              <a:ahLst/>
              <a:cxnLst/>
              <a:rect l="l" t="t" r="r" b="b"/>
              <a:pathLst>
                <a:path w="812800" h="1414650">
                  <a:moveTo>
                    <a:pt x="406400" y="0"/>
                  </a:moveTo>
                  <a:lnTo>
                    <a:pt x="812800" y="707325"/>
                  </a:lnTo>
                  <a:lnTo>
                    <a:pt x="406400" y="1414650"/>
                  </a:lnTo>
                  <a:lnTo>
                    <a:pt x="0" y="70732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77C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9700" y="205043"/>
              <a:ext cx="533400" cy="966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3587336">
            <a:off x="15419366" y="3951907"/>
            <a:ext cx="4562186" cy="3991912"/>
            <a:chOff x="0" y="0"/>
            <a:chExt cx="812800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144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12595027" y="-1278409"/>
            <a:ext cx="6030551" cy="5142961"/>
            <a:chOff x="0" y="0"/>
            <a:chExt cx="812800" cy="6931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93170"/>
            </a:xfrm>
            <a:custGeom>
              <a:avLst/>
              <a:gdLst/>
              <a:ahLst/>
              <a:cxnLst/>
              <a:rect l="l" t="t" r="r" b="b"/>
              <a:pathLst>
                <a:path w="812800" h="693170">
                  <a:moveTo>
                    <a:pt x="406400" y="0"/>
                  </a:moveTo>
                  <a:lnTo>
                    <a:pt x="812800" y="693170"/>
                  </a:lnTo>
                  <a:lnTo>
                    <a:pt x="0" y="69317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00" y="283729"/>
              <a:ext cx="558800" cy="359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15899789" y="28090"/>
            <a:ext cx="2213934" cy="3758879"/>
            <a:chOff x="0" y="0"/>
            <a:chExt cx="342356" cy="58126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42356" cy="581262"/>
            </a:xfrm>
            <a:custGeom>
              <a:avLst/>
              <a:gdLst/>
              <a:ahLst/>
              <a:cxnLst/>
              <a:rect l="l" t="t" r="r" b="b"/>
              <a:pathLst>
                <a:path w="342356" h="581262">
                  <a:moveTo>
                    <a:pt x="171178" y="0"/>
                  </a:moveTo>
                  <a:lnTo>
                    <a:pt x="342356" y="290631"/>
                  </a:lnTo>
                  <a:lnTo>
                    <a:pt x="171178" y="581262"/>
                  </a:lnTo>
                  <a:lnTo>
                    <a:pt x="0" y="290631"/>
                  </a:lnTo>
                  <a:lnTo>
                    <a:pt x="171178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144D7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8842" y="61804"/>
              <a:ext cx="224671" cy="419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4976662" y="9621335"/>
            <a:ext cx="691261" cy="413575"/>
          </a:xfrm>
          <a:custGeom>
            <a:avLst/>
            <a:gdLst/>
            <a:ahLst/>
            <a:cxnLst/>
            <a:rect l="l" t="t" r="r" b="b"/>
            <a:pathLst>
              <a:path w="691261" h="413575">
                <a:moveTo>
                  <a:pt x="0" y="0"/>
                </a:moveTo>
                <a:lnTo>
                  <a:pt x="691262" y="0"/>
                </a:lnTo>
                <a:lnTo>
                  <a:pt x="691262" y="413575"/>
                </a:lnTo>
                <a:lnTo>
                  <a:pt x="0" y="413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8" b="-2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867530" y="9457110"/>
            <a:ext cx="2185405" cy="801315"/>
          </a:xfrm>
          <a:custGeom>
            <a:avLst/>
            <a:gdLst/>
            <a:ahLst/>
            <a:cxnLst/>
            <a:rect l="l" t="t" r="r" b="b"/>
            <a:pathLst>
              <a:path w="2185405" h="801315">
                <a:moveTo>
                  <a:pt x="0" y="0"/>
                </a:moveTo>
                <a:lnTo>
                  <a:pt x="2185405" y="0"/>
                </a:lnTo>
                <a:lnTo>
                  <a:pt x="2185405" y="801315"/>
                </a:lnTo>
                <a:lnTo>
                  <a:pt x="0" y="801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95" b="-3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17259300" y="5080663"/>
            <a:ext cx="2213934" cy="3758879"/>
            <a:chOff x="0" y="0"/>
            <a:chExt cx="342356" cy="58126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42356" cy="581262"/>
            </a:xfrm>
            <a:custGeom>
              <a:avLst/>
              <a:gdLst/>
              <a:ahLst/>
              <a:cxnLst/>
              <a:rect l="l" t="t" r="r" b="b"/>
              <a:pathLst>
                <a:path w="342356" h="581262">
                  <a:moveTo>
                    <a:pt x="171178" y="0"/>
                  </a:moveTo>
                  <a:lnTo>
                    <a:pt x="342356" y="290631"/>
                  </a:lnTo>
                  <a:lnTo>
                    <a:pt x="171178" y="581262"/>
                  </a:lnTo>
                  <a:lnTo>
                    <a:pt x="0" y="290631"/>
                  </a:lnTo>
                  <a:lnTo>
                    <a:pt x="171178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8842" y="61804"/>
              <a:ext cx="224671" cy="419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51914" y="2567836"/>
            <a:ext cx="5599123" cy="771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4EB1FF"/>
                </a:solidFill>
                <a:latin typeface="Mukta Vaani Regular"/>
              </a:rPr>
              <a:t>The Challenge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380962"/>
            <a:ext cx="1323214" cy="98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u="none">
                <a:solidFill>
                  <a:srgbClr val="4EB1FF"/>
                </a:solidFill>
                <a:latin typeface="Fira Sans Bold"/>
              </a:rPr>
              <a:t>01.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51914" y="4043423"/>
            <a:ext cx="5599123" cy="771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4EB1FF"/>
                </a:solidFill>
                <a:latin typeface="Mukta Vaani Regular"/>
              </a:rPr>
              <a:t>Things To Know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855028"/>
            <a:ext cx="1323214" cy="98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u="none">
                <a:solidFill>
                  <a:srgbClr val="4EB1FF"/>
                </a:solidFill>
                <a:latin typeface="Fira Sans Bold"/>
              </a:rPr>
              <a:t>02.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51914" y="8481975"/>
            <a:ext cx="5599123" cy="771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4EB1FF"/>
                </a:solidFill>
                <a:latin typeface="Mukta Vaani Regular"/>
              </a:rPr>
              <a:t>Pitch Deck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277225"/>
            <a:ext cx="1323214" cy="98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u="none">
                <a:solidFill>
                  <a:srgbClr val="4EB1FF"/>
                </a:solidFill>
                <a:latin typeface="Fira Sans Bold"/>
              </a:rPr>
              <a:t>05.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51914" y="5538061"/>
            <a:ext cx="5599123" cy="771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4EB1FF"/>
                </a:solidFill>
                <a:latin typeface="Mukta Vaani Regular"/>
              </a:rPr>
              <a:t>The Proposed Solution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329093"/>
            <a:ext cx="1323214" cy="98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u="none">
                <a:solidFill>
                  <a:srgbClr val="4EB1FF"/>
                </a:solidFill>
                <a:latin typeface="Fira Sans Bold"/>
              </a:rPr>
              <a:t>03.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51914" y="6958763"/>
            <a:ext cx="5599123" cy="771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4EB1FF"/>
                </a:solidFill>
                <a:latin typeface="Mukta Vaani Regular"/>
              </a:rPr>
              <a:t>Adoption Roadmap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803159"/>
            <a:ext cx="1323214" cy="98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u="none">
                <a:solidFill>
                  <a:srgbClr val="4EB1FF"/>
                </a:solidFill>
                <a:latin typeface="Fira Sans Bold"/>
              </a:rPr>
              <a:t>04.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974437"/>
            <a:ext cx="6955205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Fira Sans Bold"/>
              </a:rPr>
              <a:t>Table Of Content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595027" y="-1278409"/>
            <a:ext cx="9014641" cy="14059015"/>
            <a:chOff x="0" y="0"/>
            <a:chExt cx="12019522" cy="18745354"/>
          </a:xfrm>
        </p:grpSpPr>
        <p:grpSp>
          <p:nvGrpSpPr>
            <p:cNvPr id="14" name="Group 14"/>
            <p:cNvGrpSpPr/>
            <p:nvPr/>
          </p:nvGrpSpPr>
          <p:grpSpPr>
            <a:xfrm rot="-7212663">
              <a:off x="3025258" y="8335928"/>
              <a:ext cx="5981705" cy="10410946"/>
              <a:chOff x="0" y="0"/>
              <a:chExt cx="812800" cy="141465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14146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14650">
                    <a:moveTo>
                      <a:pt x="406400" y="0"/>
                    </a:moveTo>
                    <a:lnTo>
                      <a:pt x="812800" y="707325"/>
                    </a:lnTo>
                    <a:lnTo>
                      <a:pt x="406400" y="1414650"/>
                    </a:lnTo>
                    <a:lnTo>
                      <a:pt x="0" y="70732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77CB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139700" y="205043"/>
                <a:ext cx="533400" cy="9664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3587336">
              <a:off x="3765785" y="6973754"/>
              <a:ext cx="6082914" cy="5322550"/>
              <a:chOff x="0" y="0"/>
              <a:chExt cx="812800" cy="7112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4D7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127000" y="12700"/>
                <a:ext cx="558800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-10800000">
              <a:off x="0" y="0"/>
              <a:ext cx="8040734" cy="6857281"/>
              <a:chOff x="0" y="0"/>
              <a:chExt cx="812800" cy="69317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69317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3170">
                    <a:moveTo>
                      <a:pt x="406400" y="0"/>
                    </a:moveTo>
                    <a:lnTo>
                      <a:pt x="812800" y="693170"/>
                    </a:lnTo>
                    <a:lnTo>
                      <a:pt x="0" y="69317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127000" y="283729"/>
                <a:ext cx="558800" cy="359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-10800000">
              <a:off x="4406349" y="1741999"/>
              <a:ext cx="2951912" cy="5011839"/>
              <a:chOff x="0" y="0"/>
              <a:chExt cx="342356" cy="58126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144D7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3175514" y="14532991"/>
              <a:ext cx="921682" cy="551433"/>
            </a:xfrm>
            <a:custGeom>
              <a:avLst/>
              <a:gdLst/>
              <a:ahLst/>
              <a:cxnLst/>
              <a:rect l="l" t="t" r="r" b="b"/>
              <a:pathLst>
                <a:path w="921682" h="551433">
                  <a:moveTo>
                    <a:pt x="0" y="0"/>
                  </a:moveTo>
                  <a:lnTo>
                    <a:pt x="921682" y="0"/>
                  </a:lnTo>
                  <a:lnTo>
                    <a:pt x="921682" y="551434"/>
                  </a:lnTo>
                  <a:lnTo>
                    <a:pt x="0" y="55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68" b="-26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4363337" y="14314025"/>
              <a:ext cx="2913873" cy="1068420"/>
            </a:xfrm>
            <a:custGeom>
              <a:avLst/>
              <a:gdLst/>
              <a:ahLst/>
              <a:cxnLst/>
              <a:rect l="l" t="t" r="r" b="b"/>
              <a:pathLst>
                <a:path w="2913873" h="1068420">
                  <a:moveTo>
                    <a:pt x="0" y="0"/>
                  </a:moveTo>
                  <a:lnTo>
                    <a:pt x="2913874" y="0"/>
                  </a:lnTo>
                  <a:lnTo>
                    <a:pt x="2913874" y="1068420"/>
                  </a:lnTo>
                  <a:lnTo>
                    <a:pt x="0" y="1068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395" b="-395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8"/>
            <p:cNvGrpSpPr/>
            <p:nvPr/>
          </p:nvGrpSpPr>
          <p:grpSpPr>
            <a:xfrm rot="-10800000">
              <a:off x="6219031" y="8478762"/>
              <a:ext cx="2951912" cy="5011839"/>
              <a:chOff x="0" y="0"/>
              <a:chExt cx="342356" cy="58126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74437"/>
            <a:ext cx="6955205" cy="98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Fira Sans Bold"/>
              </a:rPr>
              <a:t>The Challenge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595027" y="-1278409"/>
            <a:ext cx="9014641" cy="14059015"/>
            <a:chOff x="0" y="0"/>
            <a:chExt cx="12019522" cy="18745354"/>
          </a:xfrm>
        </p:grpSpPr>
        <p:grpSp>
          <p:nvGrpSpPr>
            <p:cNvPr id="4" name="Group 4"/>
            <p:cNvGrpSpPr/>
            <p:nvPr/>
          </p:nvGrpSpPr>
          <p:grpSpPr>
            <a:xfrm rot="-7212663">
              <a:off x="3025258" y="8335928"/>
              <a:ext cx="5981705" cy="10410946"/>
              <a:chOff x="0" y="0"/>
              <a:chExt cx="812800" cy="14146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14146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14650">
                    <a:moveTo>
                      <a:pt x="406400" y="0"/>
                    </a:moveTo>
                    <a:lnTo>
                      <a:pt x="812800" y="707325"/>
                    </a:lnTo>
                    <a:lnTo>
                      <a:pt x="406400" y="1414650"/>
                    </a:lnTo>
                    <a:lnTo>
                      <a:pt x="0" y="70732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77CB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139700" y="205043"/>
                <a:ext cx="533400" cy="9664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3587336">
              <a:off x="3765785" y="6973754"/>
              <a:ext cx="6082914" cy="5322550"/>
              <a:chOff x="0" y="0"/>
              <a:chExt cx="812800" cy="7112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4D7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27000" y="12700"/>
                <a:ext cx="558800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10800000">
              <a:off x="0" y="0"/>
              <a:ext cx="8040734" cy="6857281"/>
              <a:chOff x="0" y="0"/>
              <a:chExt cx="812800" cy="6931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69317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3170">
                    <a:moveTo>
                      <a:pt x="406400" y="0"/>
                    </a:moveTo>
                    <a:lnTo>
                      <a:pt x="812800" y="693170"/>
                    </a:lnTo>
                    <a:lnTo>
                      <a:pt x="0" y="69317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127000" y="283729"/>
                <a:ext cx="558800" cy="359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10800000">
              <a:off x="4406349" y="1741999"/>
              <a:ext cx="2951912" cy="5011839"/>
              <a:chOff x="0" y="0"/>
              <a:chExt cx="342356" cy="58126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144D7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3175514" y="14532991"/>
              <a:ext cx="921682" cy="551433"/>
            </a:xfrm>
            <a:custGeom>
              <a:avLst/>
              <a:gdLst/>
              <a:ahLst/>
              <a:cxnLst/>
              <a:rect l="l" t="t" r="r" b="b"/>
              <a:pathLst>
                <a:path w="921682" h="551433">
                  <a:moveTo>
                    <a:pt x="0" y="0"/>
                  </a:moveTo>
                  <a:lnTo>
                    <a:pt x="921682" y="0"/>
                  </a:lnTo>
                  <a:lnTo>
                    <a:pt x="921682" y="551434"/>
                  </a:lnTo>
                  <a:lnTo>
                    <a:pt x="0" y="55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68" b="-26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363337" y="14314025"/>
              <a:ext cx="2913873" cy="1068420"/>
            </a:xfrm>
            <a:custGeom>
              <a:avLst/>
              <a:gdLst/>
              <a:ahLst/>
              <a:cxnLst/>
              <a:rect l="l" t="t" r="r" b="b"/>
              <a:pathLst>
                <a:path w="2913873" h="1068420">
                  <a:moveTo>
                    <a:pt x="0" y="0"/>
                  </a:moveTo>
                  <a:lnTo>
                    <a:pt x="2913874" y="0"/>
                  </a:lnTo>
                  <a:lnTo>
                    <a:pt x="2913874" y="1068420"/>
                  </a:lnTo>
                  <a:lnTo>
                    <a:pt x="0" y="1068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395" b="-395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8"/>
            <p:cNvGrpSpPr/>
            <p:nvPr/>
          </p:nvGrpSpPr>
          <p:grpSpPr>
            <a:xfrm rot="-10800000">
              <a:off x="6219031" y="8478762"/>
              <a:ext cx="2951912" cy="5011839"/>
              <a:chOff x="0" y="0"/>
              <a:chExt cx="342356" cy="58126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1028700" y="2646030"/>
            <a:ext cx="12973040" cy="619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533" lvl="1" indent="-370267" algn="l">
              <a:lnSpc>
                <a:spcPts val="4115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Arimo"/>
              </a:rPr>
              <a:t>Personalized advertising has become a standard practice in the pharmaceutical industry, but the current approaches often fall short. </a:t>
            </a:r>
          </a:p>
          <a:p>
            <a:pPr marL="1481066" lvl="2" indent="-493689" algn="l">
              <a:lnSpc>
                <a:spcPts val="4115"/>
              </a:lnSpc>
              <a:buFont typeface="Arial"/>
              <a:buChar char="⚬"/>
            </a:pPr>
            <a:r>
              <a:rPr lang="en-US" sz="3429">
                <a:solidFill>
                  <a:srgbClr val="FFFFFF"/>
                </a:solidFill>
                <a:latin typeface="Arimo"/>
              </a:rPr>
              <a:t>This marketing is irrelevant and undesirable for individuals.</a:t>
            </a:r>
          </a:p>
          <a:p>
            <a:pPr marL="1481066" lvl="2" indent="-493689" algn="l">
              <a:lnSpc>
                <a:spcPts val="4115"/>
              </a:lnSpc>
              <a:buFont typeface="Arial"/>
              <a:buChar char="⚬"/>
            </a:pPr>
            <a:r>
              <a:rPr lang="en-US" sz="3429">
                <a:solidFill>
                  <a:srgbClr val="FFFFFF"/>
                </a:solidFill>
                <a:latin typeface="Arimo"/>
              </a:rPr>
              <a:t>This leads to user frustration and lack of engagement.</a:t>
            </a:r>
          </a:p>
          <a:p>
            <a:pPr algn="l">
              <a:lnSpc>
                <a:spcPts val="4115"/>
              </a:lnSpc>
            </a:pPr>
            <a:endParaRPr lang="en-US" sz="3429">
              <a:solidFill>
                <a:srgbClr val="FFFFFF"/>
              </a:solidFill>
              <a:latin typeface="Arimo"/>
            </a:endParaRPr>
          </a:p>
          <a:p>
            <a:pPr marL="740533" lvl="1" indent="-370267" algn="l">
              <a:lnSpc>
                <a:spcPts val="4115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Arimo"/>
              </a:rPr>
              <a:t>In addition, the regulations and restrictions imposed on pharma marketing make it challenging to cater personalized ads to different demographics easily.</a:t>
            </a:r>
          </a:p>
          <a:p>
            <a:pPr algn="l">
              <a:lnSpc>
                <a:spcPts val="4115"/>
              </a:lnSpc>
            </a:pPr>
            <a:endParaRPr lang="en-US" sz="3429">
              <a:solidFill>
                <a:srgbClr val="FFFFFF"/>
              </a:solidFill>
              <a:latin typeface="Arimo"/>
            </a:endParaRPr>
          </a:p>
          <a:p>
            <a:pPr marL="740533" lvl="1" indent="-370267" algn="l">
              <a:lnSpc>
                <a:spcPts val="4115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Arimo"/>
              </a:rPr>
              <a:t>Lastly, measuring the effectiveness of pharma marketing campaigns is complex and biased.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33420"/>
            <a:ext cx="6955205" cy="98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Fira Sans Bold"/>
              </a:rPr>
              <a:t>Things To Know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595027" y="-1278409"/>
            <a:ext cx="9014641" cy="14059015"/>
            <a:chOff x="0" y="0"/>
            <a:chExt cx="12019522" cy="18745354"/>
          </a:xfrm>
        </p:grpSpPr>
        <p:grpSp>
          <p:nvGrpSpPr>
            <p:cNvPr id="4" name="Group 4"/>
            <p:cNvGrpSpPr/>
            <p:nvPr/>
          </p:nvGrpSpPr>
          <p:grpSpPr>
            <a:xfrm rot="-7212663">
              <a:off x="3025258" y="8335928"/>
              <a:ext cx="5981705" cy="10410946"/>
              <a:chOff x="0" y="0"/>
              <a:chExt cx="812800" cy="14146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14146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14650">
                    <a:moveTo>
                      <a:pt x="406400" y="0"/>
                    </a:moveTo>
                    <a:lnTo>
                      <a:pt x="812800" y="707325"/>
                    </a:lnTo>
                    <a:lnTo>
                      <a:pt x="406400" y="1414650"/>
                    </a:lnTo>
                    <a:lnTo>
                      <a:pt x="0" y="70732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77CB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139700" y="205043"/>
                <a:ext cx="533400" cy="9664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3587336">
              <a:off x="3765785" y="6973754"/>
              <a:ext cx="6082914" cy="5322550"/>
              <a:chOff x="0" y="0"/>
              <a:chExt cx="812800" cy="7112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4D7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27000" y="12700"/>
                <a:ext cx="558800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10800000">
              <a:off x="0" y="0"/>
              <a:ext cx="8040734" cy="6857281"/>
              <a:chOff x="0" y="0"/>
              <a:chExt cx="812800" cy="6931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69317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3170">
                    <a:moveTo>
                      <a:pt x="406400" y="0"/>
                    </a:moveTo>
                    <a:lnTo>
                      <a:pt x="812800" y="693170"/>
                    </a:lnTo>
                    <a:lnTo>
                      <a:pt x="0" y="69317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127000" y="283729"/>
                <a:ext cx="558800" cy="359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10800000">
              <a:off x="4406349" y="1741999"/>
              <a:ext cx="2951912" cy="5011839"/>
              <a:chOff x="0" y="0"/>
              <a:chExt cx="342356" cy="58126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144D7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3175514" y="14532991"/>
              <a:ext cx="921682" cy="551433"/>
            </a:xfrm>
            <a:custGeom>
              <a:avLst/>
              <a:gdLst/>
              <a:ahLst/>
              <a:cxnLst/>
              <a:rect l="l" t="t" r="r" b="b"/>
              <a:pathLst>
                <a:path w="921682" h="551433">
                  <a:moveTo>
                    <a:pt x="0" y="0"/>
                  </a:moveTo>
                  <a:lnTo>
                    <a:pt x="921682" y="0"/>
                  </a:lnTo>
                  <a:lnTo>
                    <a:pt x="921682" y="551434"/>
                  </a:lnTo>
                  <a:lnTo>
                    <a:pt x="0" y="55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68" b="-26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363337" y="14314025"/>
              <a:ext cx="2913873" cy="1068420"/>
            </a:xfrm>
            <a:custGeom>
              <a:avLst/>
              <a:gdLst/>
              <a:ahLst/>
              <a:cxnLst/>
              <a:rect l="l" t="t" r="r" b="b"/>
              <a:pathLst>
                <a:path w="2913873" h="1068420">
                  <a:moveTo>
                    <a:pt x="0" y="0"/>
                  </a:moveTo>
                  <a:lnTo>
                    <a:pt x="2913874" y="0"/>
                  </a:lnTo>
                  <a:lnTo>
                    <a:pt x="2913874" y="1068420"/>
                  </a:lnTo>
                  <a:lnTo>
                    <a:pt x="0" y="1068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395" b="-395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8"/>
            <p:cNvGrpSpPr/>
            <p:nvPr/>
          </p:nvGrpSpPr>
          <p:grpSpPr>
            <a:xfrm rot="-10800000">
              <a:off x="6219031" y="8478762"/>
              <a:ext cx="2951912" cy="5011839"/>
              <a:chOff x="0" y="0"/>
              <a:chExt cx="342356" cy="58126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1028700" y="8760755"/>
            <a:ext cx="10845756" cy="1525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7"/>
              </a:lnSpc>
            </a:pPr>
            <a:r>
              <a:rPr lang="en-US" sz="3323">
                <a:solidFill>
                  <a:srgbClr val="FFFFFF"/>
                </a:solidFill>
                <a:latin typeface="Arimo"/>
              </a:rPr>
              <a:t>Healthcare and pharmaceutical industry digital advertising spending in the United States from 2011 to 2024</a:t>
            </a:r>
          </a:p>
          <a:p>
            <a:pPr algn="l">
              <a:lnSpc>
                <a:spcPts val="3987"/>
              </a:lnSpc>
            </a:pPr>
            <a:endParaRPr lang="en-US" sz="3323">
              <a:solidFill>
                <a:srgbClr val="FFFFFF"/>
              </a:solidFill>
              <a:latin typeface="Arimo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028700" y="1821520"/>
            <a:ext cx="10310077" cy="6643960"/>
          </a:xfrm>
          <a:custGeom>
            <a:avLst/>
            <a:gdLst/>
            <a:ahLst/>
            <a:cxnLst/>
            <a:rect l="l" t="t" r="r" b="b"/>
            <a:pathLst>
              <a:path w="10310077" h="6643960">
                <a:moveTo>
                  <a:pt x="0" y="0"/>
                </a:moveTo>
                <a:lnTo>
                  <a:pt x="10310077" y="0"/>
                </a:lnTo>
                <a:lnTo>
                  <a:pt x="10310077" y="6643960"/>
                </a:lnTo>
                <a:lnTo>
                  <a:pt x="0" y="66439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33420"/>
            <a:ext cx="6955205" cy="98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Fira Sans Bold"/>
              </a:rPr>
              <a:t>Things To Know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595027" y="-1278409"/>
            <a:ext cx="9014641" cy="14059015"/>
            <a:chOff x="0" y="0"/>
            <a:chExt cx="12019522" cy="18745354"/>
          </a:xfrm>
        </p:grpSpPr>
        <p:grpSp>
          <p:nvGrpSpPr>
            <p:cNvPr id="4" name="Group 4"/>
            <p:cNvGrpSpPr/>
            <p:nvPr/>
          </p:nvGrpSpPr>
          <p:grpSpPr>
            <a:xfrm rot="-7212663">
              <a:off x="3025258" y="8335928"/>
              <a:ext cx="5981705" cy="10410946"/>
              <a:chOff x="0" y="0"/>
              <a:chExt cx="812800" cy="14146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14146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14650">
                    <a:moveTo>
                      <a:pt x="406400" y="0"/>
                    </a:moveTo>
                    <a:lnTo>
                      <a:pt x="812800" y="707325"/>
                    </a:lnTo>
                    <a:lnTo>
                      <a:pt x="406400" y="1414650"/>
                    </a:lnTo>
                    <a:lnTo>
                      <a:pt x="0" y="70732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77CB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139700" y="205043"/>
                <a:ext cx="533400" cy="9664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3587336">
              <a:off x="3765785" y="6973754"/>
              <a:ext cx="6082914" cy="5322550"/>
              <a:chOff x="0" y="0"/>
              <a:chExt cx="812800" cy="7112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4D7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27000" y="12700"/>
                <a:ext cx="558800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10800000">
              <a:off x="0" y="0"/>
              <a:ext cx="8040734" cy="6857281"/>
              <a:chOff x="0" y="0"/>
              <a:chExt cx="812800" cy="6931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69317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3170">
                    <a:moveTo>
                      <a:pt x="406400" y="0"/>
                    </a:moveTo>
                    <a:lnTo>
                      <a:pt x="812800" y="693170"/>
                    </a:lnTo>
                    <a:lnTo>
                      <a:pt x="0" y="69317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127000" y="283729"/>
                <a:ext cx="558800" cy="359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10800000">
              <a:off x="4406349" y="1741999"/>
              <a:ext cx="2951912" cy="5011839"/>
              <a:chOff x="0" y="0"/>
              <a:chExt cx="342356" cy="58126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144D7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3175514" y="14532991"/>
              <a:ext cx="921682" cy="551433"/>
            </a:xfrm>
            <a:custGeom>
              <a:avLst/>
              <a:gdLst/>
              <a:ahLst/>
              <a:cxnLst/>
              <a:rect l="l" t="t" r="r" b="b"/>
              <a:pathLst>
                <a:path w="921682" h="551433">
                  <a:moveTo>
                    <a:pt x="0" y="0"/>
                  </a:moveTo>
                  <a:lnTo>
                    <a:pt x="921682" y="0"/>
                  </a:lnTo>
                  <a:lnTo>
                    <a:pt x="921682" y="551434"/>
                  </a:lnTo>
                  <a:lnTo>
                    <a:pt x="0" y="55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68" b="-26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363337" y="14314025"/>
              <a:ext cx="2913873" cy="1068420"/>
            </a:xfrm>
            <a:custGeom>
              <a:avLst/>
              <a:gdLst/>
              <a:ahLst/>
              <a:cxnLst/>
              <a:rect l="l" t="t" r="r" b="b"/>
              <a:pathLst>
                <a:path w="2913873" h="1068420">
                  <a:moveTo>
                    <a:pt x="0" y="0"/>
                  </a:moveTo>
                  <a:lnTo>
                    <a:pt x="2913874" y="0"/>
                  </a:lnTo>
                  <a:lnTo>
                    <a:pt x="2913874" y="1068420"/>
                  </a:lnTo>
                  <a:lnTo>
                    <a:pt x="0" y="1068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395" b="-395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8"/>
            <p:cNvGrpSpPr/>
            <p:nvPr/>
          </p:nvGrpSpPr>
          <p:grpSpPr>
            <a:xfrm rot="-10800000">
              <a:off x="6219031" y="8478762"/>
              <a:ext cx="2951912" cy="5011839"/>
              <a:chOff x="0" y="0"/>
              <a:chExt cx="342356" cy="58126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990600" y="9248775"/>
            <a:ext cx="10845756" cy="514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7"/>
              </a:lnSpc>
            </a:pPr>
            <a:r>
              <a:rPr lang="en-US" sz="3323">
                <a:solidFill>
                  <a:srgbClr val="FFFFFF"/>
                </a:solidFill>
                <a:latin typeface="Arimo"/>
              </a:rPr>
              <a:t>Global pharmaceutical sales from 2020 to 2023, by region</a:t>
            </a:r>
          </a:p>
        </p:txBody>
      </p:sp>
      <p:sp>
        <p:nvSpPr>
          <p:cNvPr id="22" name="Freeform 22"/>
          <p:cNvSpPr/>
          <p:nvPr/>
        </p:nvSpPr>
        <p:spPr>
          <a:xfrm>
            <a:off x="1028700" y="1685579"/>
            <a:ext cx="12228099" cy="7084701"/>
          </a:xfrm>
          <a:custGeom>
            <a:avLst/>
            <a:gdLst/>
            <a:ahLst/>
            <a:cxnLst/>
            <a:rect l="l" t="t" r="r" b="b"/>
            <a:pathLst>
              <a:path w="12228099" h="7084701">
                <a:moveTo>
                  <a:pt x="0" y="0"/>
                </a:moveTo>
                <a:lnTo>
                  <a:pt x="12228099" y="0"/>
                </a:lnTo>
                <a:lnTo>
                  <a:pt x="12228099" y="7084701"/>
                </a:lnTo>
                <a:lnTo>
                  <a:pt x="0" y="70847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038" b="-5038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33420"/>
            <a:ext cx="6955205" cy="98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Fira Sans Bold"/>
              </a:rPr>
              <a:t>Things To Know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595027" y="-1278409"/>
            <a:ext cx="9014641" cy="14059015"/>
            <a:chOff x="0" y="0"/>
            <a:chExt cx="12019522" cy="18745354"/>
          </a:xfrm>
        </p:grpSpPr>
        <p:grpSp>
          <p:nvGrpSpPr>
            <p:cNvPr id="4" name="Group 4"/>
            <p:cNvGrpSpPr/>
            <p:nvPr/>
          </p:nvGrpSpPr>
          <p:grpSpPr>
            <a:xfrm rot="-7212663">
              <a:off x="3025258" y="8335928"/>
              <a:ext cx="5981705" cy="10410946"/>
              <a:chOff x="0" y="0"/>
              <a:chExt cx="812800" cy="14146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14146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14650">
                    <a:moveTo>
                      <a:pt x="406400" y="0"/>
                    </a:moveTo>
                    <a:lnTo>
                      <a:pt x="812800" y="707325"/>
                    </a:lnTo>
                    <a:lnTo>
                      <a:pt x="406400" y="1414650"/>
                    </a:lnTo>
                    <a:lnTo>
                      <a:pt x="0" y="70732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77CB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139700" y="205043"/>
                <a:ext cx="533400" cy="9664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3587336">
              <a:off x="3765785" y="6973754"/>
              <a:ext cx="6082914" cy="5322550"/>
              <a:chOff x="0" y="0"/>
              <a:chExt cx="812800" cy="7112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4D7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27000" y="12700"/>
                <a:ext cx="558800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10800000">
              <a:off x="0" y="0"/>
              <a:ext cx="8040734" cy="6857281"/>
              <a:chOff x="0" y="0"/>
              <a:chExt cx="812800" cy="6931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69317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3170">
                    <a:moveTo>
                      <a:pt x="406400" y="0"/>
                    </a:moveTo>
                    <a:lnTo>
                      <a:pt x="812800" y="693170"/>
                    </a:lnTo>
                    <a:lnTo>
                      <a:pt x="0" y="69317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127000" y="283729"/>
                <a:ext cx="558800" cy="359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10800000">
              <a:off x="4406349" y="1741999"/>
              <a:ext cx="2951912" cy="5011839"/>
              <a:chOff x="0" y="0"/>
              <a:chExt cx="342356" cy="58126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144D7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3175514" y="14532991"/>
              <a:ext cx="921682" cy="551433"/>
            </a:xfrm>
            <a:custGeom>
              <a:avLst/>
              <a:gdLst/>
              <a:ahLst/>
              <a:cxnLst/>
              <a:rect l="l" t="t" r="r" b="b"/>
              <a:pathLst>
                <a:path w="921682" h="551433">
                  <a:moveTo>
                    <a:pt x="0" y="0"/>
                  </a:moveTo>
                  <a:lnTo>
                    <a:pt x="921682" y="0"/>
                  </a:lnTo>
                  <a:lnTo>
                    <a:pt x="921682" y="551434"/>
                  </a:lnTo>
                  <a:lnTo>
                    <a:pt x="0" y="55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68" b="-26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363337" y="14314025"/>
              <a:ext cx="2913873" cy="1068420"/>
            </a:xfrm>
            <a:custGeom>
              <a:avLst/>
              <a:gdLst/>
              <a:ahLst/>
              <a:cxnLst/>
              <a:rect l="l" t="t" r="r" b="b"/>
              <a:pathLst>
                <a:path w="2913873" h="1068420">
                  <a:moveTo>
                    <a:pt x="0" y="0"/>
                  </a:moveTo>
                  <a:lnTo>
                    <a:pt x="2913874" y="0"/>
                  </a:lnTo>
                  <a:lnTo>
                    <a:pt x="2913874" y="1068420"/>
                  </a:lnTo>
                  <a:lnTo>
                    <a:pt x="0" y="1068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395" b="-395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8"/>
            <p:cNvGrpSpPr/>
            <p:nvPr/>
          </p:nvGrpSpPr>
          <p:grpSpPr>
            <a:xfrm rot="-10800000">
              <a:off x="6219031" y="8478762"/>
              <a:ext cx="2951912" cy="5011839"/>
              <a:chOff x="0" y="0"/>
              <a:chExt cx="342356" cy="58126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1115070" y="8952885"/>
            <a:ext cx="10845756" cy="102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7"/>
              </a:lnSpc>
            </a:pPr>
            <a:r>
              <a:rPr lang="en-US" sz="3323">
                <a:solidFill>
                  <a:srgbClr val="FFFFFF"/>
                </a:solidFill>
                <a:latin typeface="Arimo"/>
              </a:rPr>
              <a:t>Distribution of healthcare companies' marketing budgets in the United States as of March 2023, by channel</a:t>
            </a:r>
          </a:p>
        </p:txBody>
      </p:sp>
      <p:sp>
        <p:nvSpPr>
          <p:cNvPr id="22" name="Freeform 22"/>
          <p:cNvSpPr/>
          <p:nvPr/>
        </p:nvSpPr>
        <p:spPr>
          <a:xfrm>
            <a:off x="1115070" y="1722580"/>
            <a:ext cx="10759386" cy="7030281"/>
          </a:xfrm>
          <a:custGeom>
            <a:avLst/>
            <a:gdLst/>
            <a:ahLst/>
            <a:cxnLst/>
            <a:rect l="l" t="t" r="r" b="b"/>
            <a:pathLst>
              <a:path w="10759386" h="7030281">
                <a:moveTo>
                  <a:pt x="0" y="0"/>
                </a:moveTo>
                <a:lnTo>
                  <a:pt x="10759386" y="0"/>
                </a:lnTo>
                <a:lnTo>
                  <a:pt x="10759386" y="7030280"/>
                </a:lnTo>
                <a:lnTo>
                  <a:pt x="0" y="70302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791528" y="914447"/>
            <a:ext cx="7359453" cy="430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0"/>
              </a:lnSpc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57220"/>
            <a:ext cx="6955205" cy="98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Fira Sans Bold"/>
              </a:rPr>
              <a:t>Things To Know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595027" y="-1278409"/>
            <a:ext cx="9014641" cy="14059015"/>
            <a:chOff x="0" y="0"/>
            <a:chExt cx="12019522" cy="18745354"/>
          </a:xfrm>
        </p:grpSpPr>
        <p:grpSp>
          <p:nvGrpSpPr>
            <p:cNvPr id="4" name="Group 4"/>
            <p:cNvGrpSpPr/>
            <p:nvPr/>
          </p:nvGrpSpPr>
          <p:grpSpPr>
            <a:xfrm rot="-7212663">
              <a:off x="3025258" y="8335928"/>
              <a:ext cx="5981705" cy="10410946"/>
              <a:chOff x="0" y="0"/>
              <a:chExt cx="812800" cy="14146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14146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14650">
                    <a:moveTo>
                      <a:pt x="406400" y="0"/>
                    </a:moveTo>
                    <a:lnTo>
                      <a:pt x="812800" y="707325"/>
                    </a:lnTo>
                    <a:lnTo>
                      <a:pt x="406400" y="1414650"/>
                    </a:lnTo>
                    <a:lnTo>
                      <a:pt x="0" y="70732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77CB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139700" y="205043"/>
                <a:ext cx="533400" cy="9664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3587336">
              <a:off x="3765785" y="6973754"/>
              <a:ext cx="6082914" cy="5322550"/>
              <a:chOff x="0" y="0"/>
              <a:chExt cx="812800" cy="7112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4D7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27000" y="12700"/>
                <a:ext cx="558800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10800000">
              <a:off x="0" y="0"/>
              <a:ext cx="8040734" cy="6857281"/>
              <a:chOff x="0" y="0"/>
              <a:chExt cx="812800" cy="6931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69317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3170">
                    <a:moveTo>
                      <a:pt x="406400" y="0"/>
                    </a:moveTo>
                    <a:lnTo>
                      <a:pt x="812800" y="693170"/>
                    </a:lnTo>
                    <a:lnTo>
                      <a:pt x="0" y="69317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127000" y="283729"/>
                <a:ext cx="558800" cy="359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10800000">
              <a:off x="4406349" y="1741999"/>
              <a:ext cx="2951912" cy="5011839"/>
              <a:chOff x="0" y="0"/>
              <a:chExt cx="342356" cy="58126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144D7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3175514" y="14532991"/>
              <a:ext cx="921682" cy="551433"/>
            </a:xfrm>
            <a:custGeom>
              <a:avLst/>
              <a:gdLst/>
              <a:ahLst/>
              <a:cxnLst/>
              <a:rect l="l" t="t" r="r" b="b"/>
              <a:pathLst>
                <a:path w="921682" h="551433">
                  <a:moveTo>
                    <a:pt x="0" y="0"/>
                  </a:moveTo>
                  <a:lnTo>
                    <a:pt x="921682" y="0"/>
                  </a:lnTo>
                  <a:lnTo>
                    <a:pt x="921682" y="551434"/>
                  </a:lnTo>
                  <a:lnTo>
                    <a:pt x="0" y="55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68" b="-26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363337" y="14314025"/>
              <a:ext cx="2913873" cy="1068420"/>
            </a:xfrm>
            <a:custGeom>
              <a:avLst/>
              <a:gdLst/>
              <a:ahLst/>
              <a:cxnLst/>
              <a:rect l="l" t="t" r="r" b="b"/>
              <a:pathLst>
                <a:path w="2913873" h="1068420">
                  <a:moveTo>
                    <a:pt x="0" y="0"/>
                  </a:moveTo>
                  <a:lnTo>
                    <a:pt x="2913874" y="0"/>
                  </a:lnTo>
                  <a:lnTo>
                    <a:pt x="2913874" y="1068420"/>
                  </a:lnTo>
                  <a:lnTo>
                    <a:pt x="0" y="1068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395" b="-395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8"/>
            <p:cNvGrpSpPr/>
            <p:nvPr/>
          </p:nvGrpSpPr>
          <p:grpSpPr>
            <a:xfrm rot="-10800000">
              <a:off x="6219031" y="8478762"/>
              <a:ext cx="2951912" cy="5011839"/>
              <a:chOff x="0" y="0"/>
              <a:chExt cx="342356" cy="58126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1" name="Freeform 21"/>
          <p:cNvSpPr/>
          <p:nvPr/>
        </p:nvSpPr>
        <p:spPr>
          <a:xfrm>
            <a:off x="1115070" y="1514455"/>
            <a:ext cx="9078889" cy="8156847"/>
          </a:xfrm>
          <a:custGeom>
            <a:avLst/>
            <a:gdLst/>
            <a:ahLst/>
            <a:cxnLst/>
            <a:rect l="l" t="t" r="r" b="b"/>
            <a:pathLst>
              <a:path w="9078889" h="8156847">
                <a:moveTo>
                  <a:pt x="0" y="0"/>
                </a:moveTo>
                <a:lnTo>
                  <a:pt x="9078888" y="0"/>
                </a:lnTo>
                <a:lnTo>
                  <a:pt x="9078888" y="8156847"/>
                </a:lnTo>
                <a:lnTo>
                  <a:pt x="0" y="81568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864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74437"/>
            <a:ext cx="9402212" cy="98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Fira Sans Bold"/>
              </a:rPr>
              <a:t>The Proposed Solution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595027" y="-1278409"/>
            <a:ext cx="9014641" cy="14059015"/>
            <a:chOff x="0" y="0"/>
            <a:chExt cx="12019522" cy="18745354"/>
          </a:xfrm>
        </p:grpSpPr>
        <p:grpSp>
          <p:nvGrpSpPr>
            <p:cNvPr id="4" name="Group 4"/>
            <p:cNvGrpSpPr/>
            <p:nvPr/>
          </p:nvGrpSpPr>
          <p:grpSpPr>
            <a:xfrm rot="-7212663">
              <a:off x="3025258" y="8335928"/>
              <a:ext cx="5981705" cy="10410946"/>
              <a:chOff x="0" y="0"/>
              <a:chExt cx="812800" cy="14146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14146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14650">
                    <a:moveTo>
                      <a:pt x="406400" y="0"/>
                    </a:moveTo>
                    <a:lnTo>
                      <a:pt x="812800" y="707325"/>
                    </a:lnTo>
                    <a:lnTo>
                      <a:pt x="406400" y="1414650"/>
                    </a:lnTo>
                    <a:lnTo>
                      <a:pt x="0" y="70732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77CB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139700" y="205043"/>
                <a:ext cx="533400" cy="9664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3587336">
              <a:off x="3765785" y="6973754"/>
              <a:ext cx="6082914" cy="5322550"/>
              <a:chOff x="0" y="0"/>
              <a:chExt cx="812800" cy="7112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4D7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27000" y="12700"/>
                <a:ext cx="558800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10800000">
              <a:off x="0" y="0"/>
              <a:ext cx="8040734" cy="6857281"/>
              <a:chOff x="0" y="0"/>
              <a:chExt cx="812800" cy="6931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69317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3170">
                    <a:moveTo>
                      <a:pt x="406400" y="0"/>
                    </a:moveTo>
                    <a:lnTo>
                      <a:pt x="812800" y="693170"/>
                    </a:lnTo>
                    <a:lnTo>
                      <a:pt x="0" y="69317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127000" y="283729"/>
                <a:ext cx="558800" cy="359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10800000">
              <a:off x="4406349" y="1741999"/>
              <a:ext cx="2951912" cy="5011839"/>
              <a:chOff x="0" y="0"/>
              <a:chExt cx="342356" cy="58126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144D7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3175514" y="14532991"/>
              <a:ext cx="921682" cy="551433"/>
            </a:xfrm>
            <a:custGeom>
              <a:avLst/>
              <a:gdLst/>
              <a:ahLst/>
              <a:cxnLst/>
              <a:rect l="l" t="t" r="r" b="b"/>
              <a:pathLst>
                <a:path w="921682" h="551433">
                  <a:moveTo>
                    <a:pt x="0" y="0"/>
                  </a:moveTo>
                  <a:lnTo>
                    <a:pt x="921682" y="0"/>
                  </a:lnTo>
                  <a:lnTo>
                    <a:pt x="921682" y="551434"/>
                  </a:lnTo>
                  <a:lnTo>
                    <a:pt x="0" y="55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68" b="-26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363337" y="14314025"/>
              <a:ext cx="2913873" cy="1068420"/>
            </a:xfrm>
            <a:custGeom>
              <a:avLst/>
              <a:gdLst/>
              <a:ahLst/>
              <a:cxnLst/>
              <a:rect l="l" t="t" r="r" b="b"/>
              <a:pathLst>
                <a:path w="2913873" h="1068420">
                  <a:moveTo>
                    <a:pt x="0" y="0"/>
                  </a:moveTo>
                  <a:lnTo>
                    <a:pt x="2913874" y="0"/>
                  </a:lnTo>
                  <a:lnTo>
                    <a:pt x="2913874" y="1068420"/>
                  </a:lnTo>
                  <a:lnTo>
                    <a:pt x="0" y="1068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395" b="-395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8"/>
            <p:cNvGrpSpPr/>
            <p:nvPr/>
          </p:nvGrpSpPr>
          <p:grpSpPr>
            <a:xfrm rot="-10800000">
              <a:off x="6219031" y="8478762"/>
              <a:ext cx="2951912" cy="5011839"/>
              <a:chOff x="0" y="0"/>
              <a:chExt cx="342356" cy="58126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42356" cy="581262"/>
              </a:xfrm>
              <a:custGeom>
                <a:avLst/>
                <a:gdLst/>
                <a:ahLst/>
                <a:cxnLst/>
                <a:rect l="l" t="t" r="r" b="b"/>
                <a:pathLst>
                  <a:path w="342356" h="581262">
                    <a:moveTo>
                      <a:pt x="171178" y="0"/>
                    </a:moveTo>
                    <a:lnTo>
                      <a:pt x="342356" y="290631"/>
                    </a:lnTo>
                    <a:lnTo>
                      <a:pt x="171178" y="581262"/>
                    </a:lnTo>
                    <a:lnTo>
                      <a:pt x="0" y="290631"/>
                    </a:lnTo>
                    <a:lnTo>
                      <a:pt x="17117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58842" y="61804"/>
                <a:ext cx="224671" cy="419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1028700" y="2475772"/>
            <a:ext cx="13037188" cy="7035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1" lvl="1" indent="-334646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Canva Sans"/>
              </a:rPr>
              <a:t>Streamlined AI models generate personalized advertisements from data collection to deployment and market impact analysis.</a:t>
            </a:r>
          </a:p>
          <a:p>
            <a:pPr>
              <a:lnSpc>
                <a:spcPts val="4340"/>
              </a:lnSpc>
            </a:pPr>
            <a:endParaRPr lang="en-US" sz="3100">
              <a:solidFill>
                <a:srgbClr val="FFFFFF"/>
              </a:solidFill>
              <a:latin typeface="Canva Sans"/>
            </a:endParaRPr>
          </a:p>
          <a:p>
            <a:pPr marL="669291" lvl="1" indent="-334646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Canva Sans"/>
              </a:rPr>
              <a:t>Interactive, personalized advertisements cater to healthcare professionals and mainstream consumers, offering real-time engagement and appointment bookings.</a:t>
            </a:r>
          </a:p>
          <a:p>
            <a:pPr>
              <a:lnSpc>
                <a:spcPts val="4340"/>
              </a:lnSpc>
            </a:pPr>
            <a:endParaRPr lang="en-US" sz="3100">
              <a:solidFill>
                <a:srgbClr val="FFFFFF"/>
              </a:solidFill>
              <a:latin typeface="Canva Sans"/>
            </a:endParaRPr>
          </a:p>
          <a:p>
            <a:pPr marL="669291" lvl="1" indent="-334646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Canva Sans"/>
              </a:rPr>
              <a:t>Ads include a chatbot with detailed medication information for guidance and referrals to company representatives.</a:t>
            </a:r>
          </a:p>
          <a:p>
            <a:pPr>
              <a:lnSpc>
                <a:spcPts val="4340"/>
              </a:lnSpc>
            </a:pPr>
            <a:endParaRPr lang="en-US" sz="3100">
              <a:solidFill>
                <a:srgbClr val="FFFFFF"/>
              </a:solidFill>
              <a:latin typeface="Canva Sans"/>
            </a:endParaRPr>
          </a:p>
          <a:p>
            <a:pPr marL="669291" lvl="1" indent="-334646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Canva Sans"/>
              </a:rPr>
              <a:t>The interactive model aims to cut marketing costs by 8% and boost sales by 7%</a:t>
            </a:r>
          </a:p>
          <a:p>
            <a:pPr>
              <a:lnSpc>
                <a:spcPts val="4340"/>
              </a:lnSpc>
            </a:pPr>
            <a:endParaRPr lang="en-US" sz="3100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923</Words>
  <Application>Microsoft Office PowerPoint</Application>
  <PresentationFormat>Custom</PresentationFormat>
  <Paragraphs>173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Poppins Bold</vt:lpstr>
      <vt:lpstr>Canva Sans</vt:lpstr>
      <vt:lpstr>Arimo</vt:lpstr>
      <vt:lpstr>Verdana Pro</vt:lpstr>
      <vt:lpstr>Canva Sans Bold</vt:lpstr>
      <vt:lpstr>Active Heart</vt:lpstr>
      <vt:lpstr>Lato Heavy</vt:lpstr>
      <vt:lpstr>Calibri</vt:lpstr>
      <vt:lpstr>Fira Sans Bold</vt:lpstr>
      <vt:lpstr>Arial</vt:lpstr>
      <vt:lpstr>Arimo Bold</vt:lpstr>
      <vt:lpstr>Mukta Vaani Regular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</dc:title>
  <cp:lastModifiedBy>Amar Nath</cp:lastModifiedBy>
  <cp:revision>2</cp:revision>
  <dcterms:created xsi:type="dcterms:W3CDTF">2006-08-16T00:00:00Z</dcterms:created>
  <dcterms:modified xsi:type="dcterms:W3CDTF">2024-04-04T03:58:05Z</dcterms:modified>
  <dc:identifier>DAGBJPhurNo</dc:identifier>
</cp:coreProperties>
</file>